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07" r:id="rId3"/>
    <p:sldId id="277" r:id="rId4"/>
    <p:sldId id="338" r:id="rId5"/>
    <p:sldId id="271" r:id="rId6"/>
    <p:sldId id="343" r:id="rId7"/>
    <p:sldId id="356" r:id="rId8"/>
    <p:sldId id="360" r:id="rId9"/>
    <p:sldId id="357" r:id="rId10"/>
    <p:sldId id="358" r:id="rId11"/>
    <p:sldId id="359" r:id="rId12"/>
    <p:sldId id="309" r:id="rId13"/>
    <p:sldId id="281" r:id="rId14"/>
    <p:sldId id="366" r:id="rId15"/>
    <p:sldId id="377" r:id="rId16"/>
    <p:sldId id="284" r:id="rId17"/>
    <p:sldId id="372" r:id="rId18"/>
    <p:sldId id="333" r:id="rId19"/>
    <p:sldId id="315" r:id="rId20"/>
    <p:sldId id="316" r:id="rId21"/>
    <p:sldId id="348" r:id="rId22"/>
    <p:sldId id="349" r:id="rId23"/>
    <p:sldId id="350" r:id="rId24"/>
    <p:sldId id="355" r:id="rId25"/>
    <p:sldId id="354" r:id="rId26"/>
    <p:sldId id="275" r:id="rId27"/>
    <p:sldId id="342" r:id="rId28"/>
    <p:sldId id="376" r:id="rId29"/>
    <p:sldId id="346" r:id="rId30"/>
    <p:sldId id="371" r:id="rId31"/>
    <p:sldId id="341" r:id="rId32"/>
    <p:sldId id="363" r:id="rId33"/>
    <p:sldId id="362" r:id="rId34"/>
    <p:sldId id="364" r:id="rId35"/>
    <p:sldId id="373" r:id="rId36"/>
    <p:sldId id="374" r:id="rId37"/>
    <p:sldId id="375" r:id="rId38"/>
    <p:sldId id="305" r:id="rId39"/>
    <p:sldId id="297" r:id="rId40"/>
    <p:sldId id="280" r:id="rId41"/>
    <p:sldId id="347" r:id="rId42"/>
    <p:sldId id="296"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670"/>
    <a:srgbClr val="000066"/>
    <a:srgbClr val="860000"/>
    <a:srgbClr val="C00000"/>
    <a:srgbClr val="FFFFFF"/>
    <a:srgbClr val="0000CC"/>
    <a:srgbClr val="D9E6FF"/>
    <a:srgbClr val="CF3E3E"/>
    <a:srgbClr val="DCEFF4"/>
    <a:srgbClr val="C8E5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autoAdjust="0"/>
    <p:restoredTop sz="94154" autoAdjust="0"/>
  </p:normalViewPr>
  <p:slideViewPr>
    <p:cSldViewPr>
      <p:cViewPr varScale="1">
        <p:scale>
          <a:sx n="107" d="100"/>
          <a:sy n="107" d="100"/>
        </p:scale>
        <p:origin x="444" y="96"/>
      </p:cViewPr>
      <p:guideLst>
        <p:guide orient="horz" pos="2160"/>
        <p:guide pos="3840"/>
      </p:guideLst>
    </p:cSldViewPr>
  </p:slideViewPr>
  <p:outlineViewPr>
    <p:cViewPr>
      <p:scale>
        <a:sx n="33" d="100"/>
        <a:sy n="33" d="100"/>
      </p:scale>
      <p:origin x="0" y="-1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7" d="100"/>
          <a:sy n="67" d="100"/>
        </p:scale>
        <p:origin x="216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2024</c:v>
                </c:pt>
              </c:strCache>
            </c:strRef>
          </c:tx>
          <c:spPr>
            <a:solidFill>
              <a:schemeClr val="accent1"/>
            </a:solidFill>
            <a:ln>
              <a:noFill/>
            </a:ln>
            <a:effectLst/>
          </c:spPr>
          <c:invertIfNegative val="0"/>
          <c:cat>
            <c:strRef>
              <c:f>Sheet1!$A$2:$A$8</c:f>
              <c:strCache>
                <c:ptCount val="7"/>
                <c:pt idx="0">
                  <c:v>Məqalələr (cəmi)</c:v>
                </c:pt>
                <c:pt idx="1">
                  <c:v>Məqalələr (ölkədə)</c:v>
                </c:pt>
                <c:pt idx="2">
                  <c:v>Məqalələr (xaricdə)</c:v>
                </c:pt>
                <c:pt idx="3">
                  <c:v>Məqalələr (xaricdə - onlardan impakt faktorlu)</c:v>
                </c:pt>
                <c:pt idx="4">
                  <c:v>Tezislər (cəmi)</c:v>
                </c:pt>
                <c:pt idx="5">
                  <c:v>Tezislər (ölkədə)</c:v>
                </c:pt>
                <c:pt idx="6">
                  <c:v>Tezislər (xaricdə)</c:v>
                </c:pt>
              </c:strCache>
            </c:strRef>
          </c:cat>
          <c:val>
            <c:numRef>
              <c:f>Sheet1!$B$2:$B$8</c:f>
              <c:numCache>
                <c:formatCode>General</c:formatCode>
                <c:ptCount val="7"/>
                <c:pt idx="0">
                  <c:v>169</c:v>
                </c:pt>
                <c:pt idx="1">
                  <c:v>99</c:v>
                </c:pt>
                <c:pt idx="2">
                  <c:v>70</c:v>
                </c:pt>
                <c:pt idx="3">
                  <c:v>29</c:v>
                </c:pt>
                <c:pt idx="4">
                  <c:v>94</c:v>
                </c:pt>
                <c:pt idx="5">
                  <c:v>76</c:v>
                </c:pt>
                <c:pt idx="6">
                  <c:v>18</c:v>
                </c:pt>
              </c:numCache>
            </c:numRef>
          </c:val>
          <c:extLst>
            <c:ext xmlns:c16="http://schemas.microsoft.com/office/drawing/2014/chart" uri="{C3380CC4-5D6E-409C-BE32-E72D297353CC}">
              <c16:uniqueId val="{00000000-19BF-4BD2-952D-2226C0AA535B}"/>
            </c:ext>
          </c:extLst>
        </c:ser>
        <c:ser>
          <c:idx val="1"/>
          <c:order val="1"/>
          <c:tx>
            <c:strRef>
              <c:f>Sheet1!$C$1</c:f>
              <c:strCache>
                <c:ptCount val="1"/>
                <c:pt idx="0">
                  <c:v>2025</c:v>
                </c:pt>
              </c:strCache>
            </c:strRef>
          </c:tx>
          <c:spPr>
            <a:solidFill>
              <a:schemeClr val="accent2"/>
            </a:solidFill>
            <a:ln>
              <a:noFill/>
            </a:ln>
            <a:effectLst/>
          </c:spPr>
          <c:invertIfNegative val="0"/>
          <c:cat>
            <c:strRef>
              <c:f>Sheet1!$A$2:$A$8</c:f>
              <c:strCache>
                <c:ptCount val="7"/>
                <c:pt idx="0">
                  <c:v>Məqalələr (cəmi)</c:v>
                </c:pt>
                <c:pt idx="1">
                  <c:v>Məqalələr (ölkədə)</c:v>
                </c:pt>
                <c:pt idx="2">
                  <c:v>Məqalələr (xaricdə)</c:v>
                </c:pt>
                <c:pt idx="3">
                  <c:v>Məqalələr (xaricdə - onlardan impakt faktorlu)</c:v>
                </c:pt>
                <c:pt idx="4">
                  <c:v>Tezislər (cəmi)</c:v>
                </c:pt>
                <c:pt idx="5">
                  <c:v>Tezislər (ölkədə)</c:v>
                </c:pt>
                <c:pt idx="6">
                  <c:v>Tezislər (xaricdə)</c:v>
                </c:pt>
              </c:strCache>
            </c:strRef>
          </c:cat>
          <c:val>
            <c:numRef>
              <c:f>Sheet1!$C$2:$C$8</c:f>
              <c:numCache>
                <c:formatCode>General</c:formatCode>
                <c:ptCount val="7"/>
                <c:pt idx="0">
                  <c:v>231</c:v>
                </c:pt>
                <c:pt idx="1">
                  <c:v>136</c:v>
                </c:pt>
                <c:pt idx="2">
                  <c:v>95</c:v>
                </c:pt>
                <c:pt idx="3">
                  <c:v>43</c:v>
                </c:pt>
                <c:pt idx="4">
                  <c:v>109</c:v>
                </c:pt>
                <c:pt idx="5">
                  <c:v>74</c:v>
                </c:pt>
                <c:pt idx="6">
                  <c:v>35</c:v>
                </c:pt>
              </c:numCache>
            </c:numRef>
          </c:val>
          <c:extLst>
            <c:ext xmlns:c16="http://schemas.microsoft.com/office/drawing/2014/chart" uri="{C3380CC4-5D6E-409C-BE32-E72D297353CC}">
              <c16:uniqueId val="{00000001-19BF-4BD2-952D-2226C0AA535B}"/>
            </c:ext>
          </c:extLst>
        </c:ser>
        <c:dLbls>
          <c:showLegendKey val="0"/>
          <c:showVal val="0"/>
          <c:showCatName val="0"/>
          <c:showSerName val="0"/>
          <c:showPercent val="0"/>
          <c:showBubbleSize val="0"/>
        </c:dLbls>
        <c:gapWidth val="219"/>
        <c:overlap val="-27"/>
        <c:axId val="249175040"/>
        <c:axId val="249185024"/>
      </c:barChart>
      <c:catAx>
        <c:axId val="24917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49185024"/>
        <c:crosses val="autoZero"/>
        <c:auto val="1"/>
        <c:lblAlgn val="ctr"/>
        <c:lblOffset val="100"/>
        <c:noMultiLvlLbl val="0"/>
      </c:catAx>
      <c:valAx>
        <c:axId val="24918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4917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2024</c:v>
                </c:pt>
              </c:strCache>
            </c:strRef>
          </c:tx>
          <c:spPr>
            <a:solidFill>
              <a:schemeClr val="accent1"/>
            </a:solidFill>
            <a:ln>
              <a:noFill/>
            </a:ln>
            <a:effectLst/>
          </c:spPr>
          <c:invertIfNegative val="0"/>
          <c:cat>
            <c:strRef>
              <c:f>Sheet1!$A$2:$A$8</c:f>
              <c:strCache>
                <c:ptCount val="7"/>
                <c:pt idx="0">
                  <c:v>Monoq­rafiya</c:v>
                </c:pt>
                <c:pt idx="1">
                  <c:v>Dərslik</c:v>
                </c:pt>
                <c:pt idx="2">
                  <c:v>Dərs vəsaiti</c:v>
                </c:pt>
                <c:pt idx="3">
                  <c:v>Proq­ramlar, metodik vəsait­lər və s.</c:v>
                </c:pt>
                <c:pt idx="4">
                  <c:v>Kon­franslar və simpoziumlar (cəmi)</c:v>
                </c:pt>
                <c:pt idx="5">
                  <c:v>Beynəl­xalq kon­franslar və simpo ziumlar</c:v>
                </c:pt>
                <c:pt idx="6">
                  <c:v>Respubli­ka kon­fransları və simpo­ziumları</c:v>
                </c:pt>
              </c:strCache>
            </c:strRef>
          </c:cat>
          <c:val>
            <c:numRef>
              <c:f>Sheet1!$B$2:$B$8</c:f>
              <c:numCache>
                <c:formatCode>General</c:formatCode>
                <c:ptCount val="7"/>
                <c:pt idx="0">
                  <c:v>4</c:v>
                </c:pt>
                <c:pt idx="1">
                  <c:v>0</c:v>
                </c:pt>
                <c:pt idx="2">
                  <c:v>2</c:v>
                </c:pt>
                <c:pt idx="3">
                  <c:v>4</c:v>
                </c:pt>
                <c:pt idx="4">
                  <c:v>1</c:v>
                </c:pt>
                <c:pt idx="5">
                  <c:v>0</c:v>
                </c:pt>
                <c:pt idx="6">
                  <c:v>1</c:v>
                </c:pt>
              </c:numCache>
            </c:numRef>
          </c:val>
          <c:extLst>
            <c:ext xmlns:c16="http://schemas.microsoft.com/office/drawing/2014/chart" uri="{C3380CC4-5D6E-409C-BE32-E72D297353CC}">
              <c16:uniqueId val="{00000000-EDD5-48B1-9E3C-1A7E4938A5C3}"/>
            </c:ext>
          </c:extLst>
        </c:ser>
        <c:ser>
          <c:idx val="1"/>
          <c:order val="1"/>
          <c:tx>
            <c:strRef>
              <c:f>Sheet1!$C$1</c:f>
              <c:strCache>
                <c:ptCount val="1"/>
                <c:pt idx="0">
                  <c:v>2025</c:v>
                </c:pt>
              </c:strCache>
            </c:strRef>
          </c:tx>
          <c:spPr>
            <a:solidFill>
              <a:schemeClr val="accent2"/>
            </a:solidFill>
            <a:ln>
              <a:noFill/>
            </a:ln>
            <a:effectLst/>
          </c:spPr>
          <c:invertIfNegative val="0"/>
          <c:cat>
            <c:strRef>
              <c:f>Sheet1!$A$2:$A$8</c:f>
              <c:strCache>
                <c:ptCount val="7"/>
                <c:pt idx="0">
                  <c:v>Monoq­rafiya</c:v>
                </c:pt>
                <c:pt idx="1">
                  <c:v>Dərslik</c:v>
                </c:pt>
                <c:pt idx="2">
                  <c:v>Dərs vəsaiti</c:v>
                </c:pt>
                <c:pt idx="3">
                  <c:v>Proq­ramlar, metodik vəsait­lər və s.</c:v>
                </c:pt>
                <c:pt idx="4">
                  <c:v>Kon­franslar və simpoziumlar (cəmi)</c:v>
                </c:pt>
                <c:pt idx="5">
                  <c:v>Beynəl­xalq kon­franslar və simpo ziumlar</c:v>
                </c:pt>
                <c:pt idx="6">
                  <c:v>Respubli­ka kon­fransları və simpo­ziumları</c:v>
                </c:pt>
              </c:strCache>
            </c:strRef>
          </c:cat>
          <c:val>
            <c:numRef>
              <c:f>Sheet1!$C$2:$C$8</c:f>
              <c:numCache>
                <c:formatCode>General</c:formatCode>
                <c:ptCount val="7"/>
                <c:pt idx="0">
                  <c:v>10</c:v>
                </c:pt>
                <c:pt idx="1">
                  <c:v>0</c:v>
                </c:pt>
                <c:pt idx="2">
                  <c:v>2</c:v>
                </c:pt>
                <c:pt idx="3">
                  <c:v>2</c:v>
                </c:pt>
                <c:pt idx="4">
                  <c:v>2</c:v>
                </c:pt>
                <c:pt idx="5">
                  <c:v>2</c:v>
                </c:pt>
                <c:pt idx="6">
                  <c:v>0</c:v>
                </c:pt>
              </c:numCache>
            </c:numRef>
          </c:val>
          <c:extLst>
            <c:ext xmlns:c16="http://schemas.microsoft.com/office/drawing/2014/chart" uri="{C3380CC4-5D6E-409C-BE32-E72D297353CC}">
              <c16:uniqueId val="{00000001-EDD5-48B1-9E3C-1A7E4938A5C3}"/>
            </c:ext>
          </c:extLst>
        </c:ser>
        <c:dLbls>
          <c:showLegendKey val="0"/>
          <c:showVal val="0"/>
          <c:showCatName val="0"/>
          <c:showSerName val="0"/>
          <c:showPercent val="0"/>
          <c:showBubbleSize val="0"/>
        </c:dLbls>
        <c:gapWidth val="219"/>
        <c:overlap val="-27"/>
        <c:axId val="256350464"/>
        <c:axId val="256352256"/>
      </c:barChart>
      <c:catAx>
        <c:axId val="25635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56352256"/>
        <c:crosses val="autoZero"/>
        <c:auto val="1"/>
        <c:lblAlgn val="ctr"/>
        <c:lblOffset val="100"/>
        <c:noMultiLvlLbl val="0"/>
      </c:catAx>
      <c:valAx>
        <c:axId val="25635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25635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0F9E2-A06F-4623-BE58-6C6C47324C94}" type="datetimeFigureOut">
              <a:rPr lang="en-US" smtClean="0"/>
              <a:t>12/15/2025</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FEECA2-BBC5-45E6-A8EB-622F1F0B5E5A}" type="slidenum">
              <a:rPr lang="en-US" smtClean="0"/>
              <a:t>‹#›</a:t>
            </a:fld>
            <a:endParaRPr lang="en-US"/>
          </a:p>
        </p:txBody>
      </p:sp>
    </p:spTree>
    <p:extLst>
      <p:ext uri="{BB962C8B-B14F-4D97-AF65-F5344CB8AC3E}">
        <p14:creationId xmlns:p14="http://schemas.microsoft.com/office/powerpoint/2010/main" val="347303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5"/>
          </p:nvPr>
        </p:nvSpPr>
        <p:spPr/>
        <p:txBody>
          <a:bodyPr/>
          <a:lstStyle/>
          <a:p>
            <a:fld id="{36FEECA2-BBC5-45E6-A8EB-622F1F0B5E5A}" type="slidenum">
              <a:rPr lang="en-US" smtClean="0"/>
              <a:t>1</a:t>
            </a:fld>
            <a:endParaRPr lang="en-US"/>
          </a:p>
        </p:txBody>
      </p:sp>
    </p:spTree>
    <p:extLst>
      <p:ext uri="{BB962C8B-B14F-4D97-AF65-F5344CB8AC3E}">
        <p14:creationId xmlns:p14="http://schemas.microsoft.com/office/powerpoint/2010/main" val="3608666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6FEECA2-BBC5-45E6-A8EB-622F1F0B5E5A}" type="slidenum">
              <a:rPr lang="en-US" smtClean="0"/>
              <a:t>5</a:t>
            </a:fld>
            <a:endParaRPr lang="en-US"/>
          </a:p>
        </p:txBody>
      </p:sp>
    </p:spTree>
    <p:extLst>
      <p:ext uri="{BB962C8B-B14F-4D97-AF65-F5344CB8AC3E}">
        <p14:creationId xmlns:p14="http://schemas.microsoft.com/office/powerpoint/2010/main" val="184229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6</a:t>
            </a:fld>
            <a:endParaRPr lang="en-US"/>
          </a:p>
        </p:txBody>
      </p:sp>
    </p:spTree>
    <p:extLst>
      <p:ext uri="{BB962C8B-B14F-4D97-AF65-F5344CB8AC3E}">
        <p14:creationId xmlns:p14="http://schemas.microsoft.com/office/powerpoint/2010/main" val="325418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7</a:t>
            </a:fld>
            <a:endParaRPr lang="en-US"/>
          </a:p>
        </p:txBody>
      </p:sp>
    </p:spTree>
    <p:extLst>
      <p:ext uri="{BB962C8B-B14F-4D97-AF65-F5344CB8AC3E}">
        <p14:creationId xmlns:p14="http://schemas.microsoft.com/office/powerpoint/2010/main" val="671562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8</a:t>
            </a:fld>
            <a:endParaRPr lang="en-US"/>
          </a:p>
        </p:txBody>
      </p:sp>
    </p:spTree>
    <p:extLst>
      <p:ext uri="{BB962C8B-B14F-4D97-AF65-F5344CB8AC3E}">
        <p14:creationId xmlns:p14="http://schemas.microsoft.com/office/powerpoint/2010/main" val="2136548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9</a:t>
            </a:fld>
            <a:endParaRPr lang="en-US"/>
          </a:p>
        </p:txBody>
      </p:sp>
    </p:spTree>
    <p:extLst>
      <p:ext uri="{BB962C8B-B14F-4D97-AF65-F5344CB8AC3E}">
        <p14:creationId xmlns:p14="http://schemas.microsoft.com/office/powerpoint/2010/main" val="359014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10</a:t>
            </a:fld>
            <a:endParaRPr lang="en-US"/>
          </a:p>
        </p:txBody>
      </p:sp>
    </p:spTree>
    <p:extLst>
      <p:ext uri="{BB962C8B-B14F-4D97-AF65-F5344CB8AC3E}">
        <p14:creationId xmlns:p14="http://schemas.microsoft.com/office/powerpoint/2010/main" val="108693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11</a:t>
            </a:fld>
            <a:endParaRPr lang="en-US"/>
          </a:p>
        </p:txBody>
      </p:sp>
    </p:spTree>
    <p:extLst>
      <p:ext uri="{BB962C8B-B14F-4D97-AF65-F5344CB8AC3E}">
        <p14:creationId xmlns:p14="http://schemas.microsoft.com/office/powerpoint/2010/main" val="3986055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6FEECA2-BBC5-45E6-A8EB-622F1F0B5E5A}" type="slidenum">
              <a:rPr lang="en-US" smtClean="0"/>
              <a:t>14</a:t>
            </a:fld>
            <a:endParaRPr lang="en-US"/>
          </a:p>
        </p:txBody>
      </p:sp>
    </p:spTree>
    <p:extLst>
      <p:ext uri="{BB962C8B-B14F-4D97-AF65-F5344CB8AC3E}">
        <p14:creationId xmlns:p14="http://schemas.microsoft.com/office/powerpoint/2010/main" val="287910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ECA2-BBC5-45E6-A8EB-622F1F0B5E5A}" type="slidenum">
              <a:rPr lang="en-US" smtClean="0"/>
              <a:t>16</a:t>
            </a:fld>
            <a:endParaRPr lang="en-US"/>
          </a:p>
        </p:txBody>
      </p:sp>
    </p:spTree>
    <p:extLst>
      <p:ext uri="{BB962C8B-B14F-4D97-AF65-F5344CB8AC3E}">
        <p14:creationId xmlns:p14="http://schemas.microsoft.com/office/powerpoint/2010/main" val="952552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ECA2-BBC5-45E6-A8EB-622F1F0B5E5A}" type="slidenum">
              <a:rPr lang="en-US" smtClean="0"/>
              <a:t>17</a:t>
            </a:fld>
            <a:endParaRPr lang="en-US"/>
          </a:p>
        </p:txBody>
      </p:sp>
    </p:spTree>
    <p:extLst>
      <p:ext uri="{BB962C8B-B14F-4D97-AF65-F5344CB8AC3E}">
        <p14:creationId xmlns:p14="http://schemas.microsoft.com/office/powerpoint/2010/main" val="4176259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ECA2-BBC5-45E6-A8EB-622F1F0B5E5A}" type="slidenum">
              <a:rPr lang="en-US" smtClean="0"/>
              <a:t>22</a:t>
            </a:fld>
            <a:endParaRPr lang="en-US"/>
          </a:p>
        </p:txBody>
      </p:sp>
    </p:spTree>
    <p:extLst>
      <p:ext uri="{BB962C8B-B14F-4D97-AF65-F5344CB8AC3E}">
        <p14:creationId xmlns:p14="http://schemas.microsoft.com/office/powerpoint/2010/main" val="389318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ECA2-BBC5-45E6-A8EB-622F1F0B5E5A}" type="slidenum">
              <a:rPr lang="en-US" smtClean="0"/>
              <a:t>23</a:t>
            </a:fld>
            <a:endParaRPr lang="en-US"/>
          </a:p>
        </p:txBody>
      </p:sp>
    </p:spTree>
    <p:extLst>
      <p:ext uri="{BB962C8B-B14F-4D97-AF65-F5344CB8AC3E}">
        <p14:creationId xmlns:p14="http://schemas.microsoft.com/office/powerpoint/2010/main" val="2153345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36FEECA2-BBC5-45E6-A8EB-622F1F0B5E5A}" type="slidenum">
              <a:rPr lang="en-US" smtClean="0"/>
              <a:t>26</a:t>
            </a:fld>
            <a:endParaRPr lang="en-US"/>
          </a:p>
        </p:txBody>
      </p:sp>
    </p:spTree>
    <p:extLst>
      <p:ext uri="{BB962C8B-B14F-4D97-AF65-F5344CB8AC3E}">
        <p14:creationId xmlns:p14="http://schemas.microsoft.com/office/powerpoint/2010/main" val="3932034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36FEECA2-BBC5-45E6-A8EB-622F1F0B5E5A}" type="slidenum">
              <a:rPr lang="en-US" smtClean="0"/>
              <a:t>29</a:t>
            </a:fld>
            <a:endParaRPr lang="en-US"/>
          </a:p>
        </p:txBody>
      </p:sp>
    </p:spTree>
    <p:extLst>
      <p:ext uri="{BB962C8B-B14F-4D97-AF65-F5344CB8AC3E}">
        <p14:creationId xmlns:p14="http://schemas.microsoft.com/office/powerpoint/2010/main" val="3932034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36FEECA2-BBC5-45E6-A8EB-622F1F0B5E5A}" type="slidenum">
              <a:rPr lang="en-US" smtClean="0"/>
              <a:t>30</a:t>
            </a:fld>
            <a:endParaRPr lang="en-US"/>
          </a:p>
        </p:txBody>
      </p:sp>
    </p:spTree>
    <p:extLst>
      <p:ext uri="{BB962C8B-B14F-4D97-AF65-F5344CB8AC3E}">
        <p14:creationId xmlns:p14="http://schemas.microsoft.com/office/powerpoint/2010/main" val="840852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ECA2-BBC5-45E6-A8EB-622F1F0B5E5A}" type="slidenum">
              <a:rPr lang="en-US" smtClean="0"/>
              <a:t>32</a:t>
            </a:fld>
            <a:endParaRPr lang="en-US"/>
          </a:p>
        </p:txBody>
      </p:sp>
    </p:spTree>
    <p:extLst>
      <p:ext uri="{BB962C8B-B14F-4D97-AF65-F5344CB8AC3E}">
        <p14:creationId xmlns:p14="http://schemas.microsoft.com/office/powerpoint/2010/main" val="49356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6FEECA2-BBC5-45E6-A8EB-622F1F0B5E5A}" type="slidenum">
              <a:rPr lang="en-US" smtClean="0"/>
              <a:t>40</a:t>
            </a:fld>
            <a:endParaRPr lang="en-US"/>
          </a:p>
        </p:txBody>
      </p:sp>
    </p:spTree>
    <p:extLst>
      <p:ext uri="{BB962C8B-B14F-4D97-AF65-F5344CB8AC3E}">
        <p14:creationId xmlns:p14="http://schemas.microsoft.com/office/powerpoint/2010/main" val="402861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15.12.2025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15.12.2025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15.12.2025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15.12.2025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15.12.2025</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ereforms.gov.az/"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10" Type="http://schemas.openxmlformats.org/officeDocument/2006/relationships/image" Target="../media/image17.jpeg"/><Relationship Id="rId4" Type="http://schemas.microsoft.com/office/2007/relationships/hdphoto" Target="../media/hdphoto1.wdp"/><Relationship Id="rId9"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1.wdp"/><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1.wdp"/><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3" Type="http://schemas.openxmlformats.org/officeDocument/2006/relationships/image" Target="../media/image1.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2.png"/><Relationship Id="rId10" Type="http://schemas.openxmlformats.org/officeDocument/2006/relationships/image" Target="../media/image39.png"/><Relationship Id="rId4" Type="http://schemas.microsoft.com/office/2007/relationships/hdphoto" Target="../media/hdphoto1.wdp"/><Relationship Id="rId9"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jpeg"/><Relationship Id="rId5" Type="http://schemas.openxmlformats.org/officeDocument/2006/relationships/image" Target="../media/image2.png"/><Relationship Id="rId10" Type="http://schemas.openxmlformats.org/officeDocument/2006/relationships/image" Target="../media/image47.png"/><Relationship Id="rId4" Type="http://schemas.microsoft.com/office/2007/relationships/hdphoto" Target="../media/hdphoto1.wdp"/><Relationship Id="rId9"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2.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07/relationships/hdphoto" Target="../media/hdphoto1.wdp"/><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3" Type="http://schemas.microsoft.com/office/2007/relationships/hdphoto" Target="../media/hdphoto1.wdp"/><Relationship Id="rId7"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image" Target="../media/image74.png"/><Relationship Id="rId3" Type="http://schemas.microsoft.com/office/2007/relationships/hdphoto" Target="../media/hdphoto1.wdp"/><Relationship Id="rId7" Type="http://schemas.openxmlformats.org/officeDocument/2006/relationships/image" Target="../media/image7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2.png"/><Relationship Id="rId9" Type="http://schemas.openxmlformats.org/officeDocument/2006/relationships/image" Target="../media/image75.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1.png"/><Relationship Id="rId7" Type="http://schemas.openxmlformats.org/officeDocument/2006/relationships/image" Target="../media/image7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79.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0.gif"/><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2.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3"/>
          <p:cNvGrpSpPr/>
          <p:nvPr/>
        </p:nvGrpSpPr>
        <p:grpSpPr>
          <a:xfrm>
            <a:off x="0" y="0"/>
            <a:ext cx="12192000" cy="683851"/>
            <a:chOff x="-3854" y="5569"/>
            <a:chExt cx="9145016" cy="826949"/>
          </a:xfrm>
        </p:grpSpPr>
        <p:pic>
          <p:nvPicPr>
            <p:cNvPr id="14"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15" name="Рисунок 5"/>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237878" y="18978"/>
              <a:ext cx="486054" cy="783597"/>
            </a:xfrm>
            <a:prstGeom prst="rect">
              <a:avLst/>
            </a:prstGeom>
            <a:noFill/>
            <a:ln>
              <a:noFill/>
            </a:ln>
          </p:spPr>
        </p:pic>
        <p:sp>
          <p:nvSpPr>
            <p:cNvPr id="16"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9" name="Rectangle 8"/>
          <p:cNvSpPr/>
          <p:nvPr/>
        </p:nvSpPr>
        <p:spPr>
          <a:xfrm>
            <a:off x="839416" y="1916832"/>
            <a:ext cx="10369152" cy="4565930"/>
          </a:xfrm>
          <a:prstGeom prst="rect">
            <a:avLst/>
          </a:prstGeom>
        </p:spPr>
        <p:txBody>
          <a:bodyPr wrap="square">
            <a:spAutoFit/>
          </a:bodyPr>
          <a:lstStyle/>
          <a:p>
            <a:pPr lvl="0" algn="ctr">
              <a:lnSpc>
                <a:spcPct val="120000"/>
              </a:lnSpc>
            </a:pPr>
            <a:r>
              <a:rPr lang="az-Latn-AZ"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AR ETN İQTİSADİYYAT İNSTİTUTUNUN</a:t>
            </a:r>
          </a:p>
          <a:p>
            <a:pPr lvl="0" algn="ctr">
              <a:lnSpc>
                <a:spcPct val="120000"/>
              </a:lnSpc>
            </a:pPr>
            <a:endParaRPr lang="az-Latn-AZ"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a:p>
            <a:pPr lvl="0" algn="ctr">
              <a:lnSpc>
                <a:spcPct val="120000"/>
              </a:lnSpc>
            </a:pPr>
            <a:r>
              <a:rPr lang="az-Latn-AZ"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20</a:t>
            </a:r>
            <a:r>
              <a:rPr lang="en-US"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2</a:t>
            </a:r>
            <a:r>
              <a:rPr lang="az-Latn-AZ"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5-ci ildəki elmi-təşkilati fəaliyyəti haqqında</a:t>
            </a:r>
          </a:p>
          <a:p>
            <a:pPr lvl="0" algn="ctr">
              <a:lnSpc>
                <a:spcPct val="120000"/>
              </a:lnSpc>
            </a:pPr>
            <a:r>
              <a:rPr lang="az-Latn-AZ"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HESABATI</a:t>
            </a:r>
            <a:endParaRPr lang="en-US" sz="36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a:p>
            <a:pPr lvl="0" algn="r">
              <a:lnSpc>
                <a:spcPct val="120000"/>
              </a:lnSpc>
            </a:pPr>
            <a:endPar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lgn="r">
              <a:lnSpc>
                <a:spcPct val="120000"/>
              </a:lnSpc>
            </a:pPr>
            <a:endPar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lgn="r">
              <a:lnSpc>
                <a:spcPct val="120000"/>
              </a:lnSpc>
            </a:pPr>
            <a:endParaRPr lang="en-US"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lgn="r">
              <a:lnSpc>
                <a:spcPct val="120000"/>
              </a:lnSpc>
            </a:pPr>
            <a:r>
              <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Elmi Şura,</a:t>
            </a:r>
            <a:r>
              <a:rPr lang="en-US"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15 </a:t>
            </a:r>
            <a:r>
              <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dekabr 20</a:t>
            </a:r>
            <a:r>
              <a:rPr lang="en-US"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25</a:t>
            </a:r>
            <a:r>
              <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-c</a:t>
            </a:r>
            <a:r>
              <a:rPr lang="en-US" sz="2000" b="1" i="1"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i</a:t>
            </a:r>
            <a:r>
              <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il</a:t>
            </a:r>
            <a:endParaRPr lang="en-US"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lgn="r">
              <a:lnSpc>
                <a:spcPct val="120000"/>
              </a:lnSpc>
            </a:pPr>
            <a:r>
              <a:rPr lang="en-US" sz="2000" b="1" i="1"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i</a:t>
            </a:r>
            <a:r>
              <a:rPr lang="az-Latn-AZ" sz="2000" b="1" i="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.e.d. Leyli Əli qızı Allahverdiyeva</a:t>
            </a:r>
          </a:p>
        </p:txBody>
      </p:sp>
    </p:spTree>
    <p:extLst>
      <p:ext uri="{BB962C8B-B14F-4D97-AF65-F5344CB8AC3E}">
        <p14:creationId xmlns:p14="http://schemas.microsoft.com/office/powerpoint/2010/main" val="112881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92000" cy="683849"/>
            <a:chOff x="-3854" y="5569"/>
            <a:chExt cx="9145016" cy="826949"/>
          </a:xfrm>
        </p:grpSpPr>
        <p:pic>
          <p:nvPicPr>
            <p:cNvPr id="12"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0" name="Заголовок 1"/>
          <p:cNvSpPr txBox="1">
            <a:spLocks/>
          </p:cNvSpPr>
          <p:nvPr/>
        </p:nvSpPr>
        <p:spPr>
          <a:xfrm>
            <a:off x="2923793" y="686449"/>
            <a:ext cx="8965064" cy="719949"/>
          </a:xfrm>
          <a:prstGeom prst="round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ƏMƏKDAŞLIQ ETDİYİMİZ DÖVLƏT QURUMLARI </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6" name="Объект 2"/>
          <p:cNvSpPr txBox="1">
            <a:spLocks/>
          </p:cNvSpPr>
          <p:nvPr/>
        </p:nvSpPr>
        <p:spPr>
          <a:xfrm>
            <a:off x="1751383" y="3226126"/>
            <a:ext cx="5405321" cy="79425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sz="1600" dirty="0"/>
          </a:p>
        </p:txBody>
      </p:sp>
      <p:sp>
        <p:nvSpPr>
          <p:cNvPr id="2" name="Прямоугольник 1"/>
          <p:cNvSpPr/>
          <p:nvPr/>
        </p:nvSpPr>
        <p:spPr>
          <a:xfrm>
            <a:off x="479376" y="1369799"/>
            <a:ext cx="11247120" cy="3416320"/>
          </a:xfrm>
          <a:prstGeom prst="rect">
            <a:avLst/>
          </a:prstGeom>
        </p:spPr>
        <p:txBody>
          <a:bodyPr wrap="square">
            <a:spAutoFit/>
          </a:bodyPr>
          <a:lstStyle/>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Prezidentinin Administrasiyası</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İqtisadiyyat Nazirliyi</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Maliyyə Nazirliyi</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Rəqəmsal İnkişaf və Nəqliyyat Nazirliyi</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Qaçqın və Məcburi köçkünlərlə İş üzrə Dövlət Komitəsi</a:t>
            </a:r>
          </a:p>
          <a:p>
            <a:pPr marL="342900" indent="-342900" algn="just">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Vətəndaşlara Xidmət və Sosial İnnovasiyalar Agentliyi (ASAN)</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Mikro, Kiçik və Orta Sahibkarlara dəstək Agentliyi</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Qarabağ Dirçəliş Fondu</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 İslahatların Təhlili və Kommunikasiya Mərkəzi</a:t>
            </a: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Auditorlar Palatası</a:t>
            </a: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Dövlət vergi xidmətinin Tədris mərkəzi</a:t>
            </a:r>
            <a:endPar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342900" indent="-342900">
              <a:buFont typeface="Arial" panose="020B0604020202020204" pitchFamily="34" charset="0"/>
              <a:buChar char="•"/>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 Dövlət Statistika Komitəsi</a:t>
            </a:r>
          </a:p>
        </p:txBody>
      </p:sp>
      <p:pic>
        <p:nvPicPr>
          <p:cNvPr id="15" name="Рисунок 5">
            <a:extLst>
              <a:ext uri="{FF2B5EF4-FFF2-40B4-BE49-F238E27FC236}">
                <a16:creationId xmlns:a16="http://schemas.microsoft.com/office/drawing/2014/main" id="{4268755E-87E0-4412-99F0-DE8DF4E658F7}"/>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3" name="TextBox 12"/>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r"/>
            <a:r>
              <a:rPr lang="az-Latn-AZ" sz="1200" b="1"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 </a:t>
            </a: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7" name="Заголовок 1"/>
          <p:cNvSpPr txBox="1">
            <a:spLocks/>
          </p:cNvSpPr>
          <p:nvPr/>
        </p:nvSpPr>
        <p:spPr>
          <a:xfrm>
            <a:off x="4074201" y="4593255"/>
            <a:ext cx="7848156" cy="797793"/>
          </a:xfrm>
          <a:prstGeom prst="round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...VƏ PARTNYOR-UNİVERSİTETLƏR </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8" name="Прямоугольник 1"/>
          <p:cNvSpPr/>
          <p:nvPr/>
        </p:nvSpPr>
        <p:spPr>
          <a:xfrm>
            <a:off x="2224159" y="5419423"/>
            <a:ext cx="9698198" cy="646331"/>
          </a:xfrm>
          <a:prstGeom prst="rect">
            <a:avLst/>
          </a:prstGeom>
        </p:spPr>
        <p:txBody>
          <a:bodyPr wrap="square">
            <a:spAutoFit/>
          </a:bodyPr>
          <a:lstStyle/>
          <a:p>
            <a:pPr algn="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ADA Universiteti, Bakı Biznes Universiteti, Naxçıvan Dövlət Universiteti, Azərbaycan Dövlət Aqrar Universiteti, Mingəçevir Dövlət Universiteti, Sumqayıt Dövlət Universiteti və s. </a:t>
            </a:r>
          </a:p>
        </p:txBody>
      </p:sp>
    </p:spTree>
    <p:extLst>
      <p:ext uri="{BB962C8B-B14F-4D97-AF65-F5344CB8AC3E}">
        <p14:creationId xmlns:p14="http://schemas.microsoft.com/office/powerpoint/2010/main" val="3945596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3"/>
          <p:cNvGrpSpPr/>
          <p:nvPr/>
        </p:nvGrpSpPr>
        <p:grpSpPr>
          <a:xfrm>
            <a:off x="0" y="1"/>
            <a:ext cx="12192000" cy="683849"/>
            <a:chOff x="-3854" y="5569"/>
            <a:chExt cx="9145016" cy="826949"/>
          </a:xfrm>
        </p:grpSpPr>
        <p:pic>
          <p:nvPicPr>
            <p:cNvPr id="13"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5"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3" name="Прямоугольник 2"/>
          <p:cNvSpPr/>
          <p:nvPr/>
        </p:nvSpPr>
        <p:spPr>
          <a:xfrm>
            <a:off x="480448" y="1628800"/>
            <a:ext cx="11160168" cy="4493538"/>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nchor="ctr" anchorCtr="0">
            <a:spAutoFit/>
          </a:bodyPr>
          <a:lstStyle/>
          <a:p>
            <a:pPr>
              <a:spcBef>
                <a:spcPts val="600"/>
              </a:spcBef>
            </a:pP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XARİCİ İNSTİTUSİONAL PARTNYORLARIMIZ</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Türkiyənin Ege Universiteti Türk Dünyası Araşdırmalar Mərkəzi</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Çin Sosial Elmlər Akademiyasının İqtisadiyyat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Gürcüstan Milli Elmlər Akademiyası</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Tbilisi Dövlət Universitetinin İqtisadiyyat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Rusiya Elmlər Akademiyasının Bazar Problemləri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Rusiya Elmlər Akademiyasının Mərkəzi Riyazi-İqtisadi</a:t>
            </a:r>
            <a:b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Tədqiqatlar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Rusiya Elmlər Akademiyasının Dağıstan Elmi Mərkəzinin Sosial-İqtisadi Tədqiqatlar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Rusiya Elmlər Akademiyasının Sibir Bölməsi</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Qırğızıstan Milli Universiteti</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Novosibirsk Dövlət Universiteti</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Qazaxıstan Təhsil və Elm Nazirliyi nəzdində İqtisadiyyat İnstitutu</a:t>
            </a:r>
          </a:p>
          <a:p>
            <a:pPr marL="342900" indent="-342900">
              <a:spcBef>
                <a:spcPts val="600"/>
              </a:spcBef>
              <a:buClr>
                <a:srgbClr val="C00000"/>
              </a:buClr>
              <a:buSzPct val="75000"/>
              <a:buFont typeface="Wingdings" pitchFamily="2" charset="2"/>
              <a:buChar char="Ø"/>
            </a:pP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Latviya Universiteti və s. </a:t>
            </a:r>
          </a:p>
        </p:txBody>
      </p:sp>
      <p:sp>
        <p:nvSpPr>
          <p:cNvPr id="18" name="Заголовок 1"/>
          <p:cNvSpPr txBox="1">
            <a:spLocks/>
          </p:cNvSpPr>
          <p:nvPr/>
        </p:nvSpPr>
        <p:spPr>
          <a:xfrm>
            <a:off x="6060532" y="970286"/>
            <a:ext cx="5808261"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BEYNƏLXALQ ƏMƏKDAŞLIQ</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7" name="Рисунок 5">
            <a:extLst>
              <a:ext uri="{FF2B5EF4-FFF2-40B4-BE49-F238E27FC236}">
                <a16:creationId xmlns:a16="http://schemas.microsoft.com/office/drawing/2014/main" id="{CC3A6728-984F-4316-842E-134306A90574}"/>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4" name="TextBox 1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r"/>
            <a:r>
              <a:rPr lang="az-Latn-AZ" sz="1200" b="1" dirty="0">
                <a:solidFill>
                  <a:schemeClr val="tx1"/>
                </a:solidFill>
                <a:latin typeface="Cambria" panose="02040503050406030204" pitchFamily="18" charset="0"/>
              </a:rPr>
              <a:t>        </a:t>
            </a:r>
            <a:r>
              <a:rPr lang="en-US" sz="1200" b="1" dirty="0">
                <a:solidFill>
                  <a:schemeClr val="tx1"/>
                </a:solidFill>
                <a:latin typeface="Cambria" panose="02040503050406030204" pitchFamily="18" charset="0"/>
              </a:rPr>
              <a:t> </a:t>
            </a: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Times New Roman" panose="02020603050405020304" pitchFamily="18" charset="0"/>
                <a:cs typeface="Times New Roman" panose="02020603050405020304" pitchFamily="18" charset="0"/>
              </a:rPr>
              <a:t>.</a:t>
            </a:r>
            <a:r>
              <a:rPr lang="en-US" sz="1400" b="1" dirty="0" err="1">
                <a:solidFill>
                  <a:srgbClr val="000066"/>
                </a:solidFill>
                <a:latin typeface="Times New Roman" panose="02020603050405020304" pitchFamily="18" charset="0"/>
                <a:cs typeface="Times New Roman" panose="02020603050405020304" pitchFamily="18" charset="0"/>
              </a:rPr>
              <a:t>az</a:t>
            </a:r>
            <a:r>
              <a:rPr lang="az-Latn-AZ" sz="1400" b="1" dirty="0">
                <a:solidFill>
                  <a:schemeClr val="tx1"/>
                </a:solidFill>
                <a:latin typeface="Times New Roman" panose="02020603050405020304" pitchFamily="18" charset="0"/>
                <a:cs typeface="Times New Roman" panose="02020603050405020304" pitchFamily="18" charset="0"/>
              </a:rPr>
              <a:t>      </a:t>
            </a:r>
            <a:r>
              <a:rPr lang="az-Latn-AZ" sz="1400" b="1" i="1" dirty="0">
                <a:solidFill>
                  <a:schemeClr val="tx1"/>
                </a:solidFill>
                <a:latin typeface="Times New Roman" panose="02020603050405020304" pitchFamily="18" charset="0"/>
                <a:cs typeface="Times New Roman" panose="02020603050405020304" pitchFamily="18" charset="0"/>
              </a:rPr>
              <a:t>                                                                                                                                                      </a:t>
            </a:r>
            <a:r>
              <a:rPr lang="en-US" sz="1400" b="1" i="1" dirty="0">
                <a:solidFill>
                  <a:schemeClr val="tx1"/>
                </a:solidFill>
                <a:latin typeface="Times New Roman" panose="02020603050405020304" pitchFamily="18" charset="0"/>
                <a:cs typeface="Times New Roman" panose="020206030504050203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Tree>
    <p:extLst>
      <p:ext uri="{BB962C8B-B14F-4D97-AF65-F5344CB8AC3E}">
        <p14:creationId xmlns:p14="http://schemas.microsoft.com/office/powerpoint/2010/main" val="1728218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3"/>
          <p:cNvGrpSpPr/>
          <p:nvPr/>
        </p:nvGrpSpPr>
        <p:grpSpPr>
          <a:xfrm>
            <a:off x="0" y="1"/>
            <a:ext cx="12192000" cy="683849"/>
            <a:chOff x="-3854" y="5569"/>
            <a:chExt cx="9145016" cy="826949"/>
          </a:xfrm>
        </p:grpSpPr>
        <p:pic>
          <p:nvPicPr>
            <p:cNvPr id="13"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5"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8" name="Заголовок 1"/>
          <p:cNvSpPr txBox="1">
            <a:spLocks/>
          </p:cNvSpPr>
          <p:nvPr/>
        </p:nvSpPr>
        <p:spPr>
          <a:xfrm>
            <a:off x="322274" y="890776"/>
            <a:ext cx="11534366"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BEYNƏLXALQ ƏMƏKDAŞLIQ ÇƏRÇİVƏSİNDƏ GÖRÜŞLƏR</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7" name="Рисунок 5">
            <a:extLst>
              <a:ext uri="{FF2B5EF4-FFF2-40B4-BE49-F238E27FC236}">
                <a16:creationId xmlns:a16="http://schemas.microsoft.com/office/drawing/2014/main" id="{CC3A6728-984F-4316-842E-134306A90574}"/>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4" name="TextBox 1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 name="Rectangle 1"/>
          <p:cNvSpPr/>
          <p:nvPr/>
        </p:nvSpPr>
        <p:spPr>
          <a:xfrm>
            <a:off x="3903272" y="3576860"/>
            <a:ext cx="3677158" cy="1200329"/>
          </a:xfrm>
          <a:prstGeom prst="rect">
            <a:avLst/>
          </a:prstGeom>
        </p:spPr>
        <p:txBody>
          <a:bodyPr wrap="square">
            <a:spAutoFit/>
          </a:bodyPr>
          <a:lstStyle/>
          <a:p>
            <a:pPr lvl="0" algn="just"/>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Özbəkistanın</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Daşkənd</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Dövlət</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Nəqliyyat</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Universiteti</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ilə</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onlayn</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formatda</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görüş</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keçirilib</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Oktyabrın 9-u</a:t>
            </a:r>
            <a:r>
              <a:rPr lang="en-US"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 name="Rectangle 3"/>
          <p:cNvSpPr/>
          <p:nvPr/>
        </p:nvSpPr>
        <p:spPr>
          <a:xfrm>
            <a:off x="7824192" y="3582945"/>
            <a:ext cx="3901222" cy="1477328"/>
          </a:xfrm>
          <a:prstGeom prst="rect">
            <a:avLst/>
          </a:prstGeom>
        </p:spPr>
        <p:txBody>
          <a:bodyPr wrap="square">
            <a:spAutoFit/>
          </a:bodyPr>
          <a:lstStyle/>
          <a:p>
            <a:pPr lvl="0" algn="just" eaLnBrk="0" fontAlgn="base" hangingPunct="0">
              <a:spcBef>
                <a:spcPct val="0"/>
              </a:spcBef>
              <a:spcAft>
                <a:spcPct val="0"/>
              </a:spcAft>
            </a:pPr>
            <a:r>
              <a:rPr lang="az-Latn-AZ"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Astana Beynəlxalq Universitetinin dosenti Taisiya Marmontova</a:t>
            </a:r>
            <a:r>
              <a:rPr lang="en-US"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İqtisadiyyat İnstitutunun Gənc Alim və Mütəxəssislər Şurasının iclası</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nda</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ru-RU" b="1" i="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onlayn</a:t>
            </a:r>
            <a:r>
              <a:rPr lang="az-Latn-AZ"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iştirak edib </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Oktyabrın 28-i</a:t>
            </a:r>
            <a:r>
              <a:rPr lang="en-US"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endParaRPr lang="az-Latn-AZ" altLang="ru-RU"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026" name="Picture 2" descr="https://economics.org.az/administrator/public/uploads/images/gencler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0284" y="1478182"/>
            <a:ext cx="3766706" cy="2027206"/>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1028" name="Picture 4" descr="https://economics.org.az/administrator/public/uploads/images/daskent7_1.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0655"/>
          <a:stretch/>
        </p:blipFill>
        <p:spPr bwMode="auto">
          <a:xfrm>
            <a:off x="3903272" y="1478182"/>
            <a:ext cx="3552868" cy="2035724"/>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163216" y="3576860"/>
            <a:ext cx="3531058" cy="923330"/>
          </a:xfrm>
          <a:prstGeom prst="rect">
            <a:avLst/>
          </a:prstGeom>
        </p:spPr>
        <p:txBody>
          <a:bodyPr wrap="square">
            <a:spAutoFit/>
          </a:bodyPr>
          <a:lstStyle/>
          <a:p>
            <a:pPr algn="just"/>
            <a:r>
              <a:rPr lang="az-Latn-AZ" alt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Tokat Gaziosmanpaşa Universiteti ilə əməkdaşlıq imkanları müzakirə edilib (Yanvarın 5-i)</a:t>
            </a:r>
            <a:r>
              <a:rPr lang="en-US" alt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az-Latn-AZ" alt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9" name="Picture 6" descr="Xeber Fotosu"/>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352" y="1505387"/>
            <a:ext cx="3078726" cy="1981314"/>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2274" y="4581128"/>
            <a:ext cx="3580998" cy="1843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093231" y="5224494"/>
            <a:ext cx="6096000" cy="1200329"/>
          </a:xfrm>
          <a:prstGeom prst="rect">
            <a:avLst/>
          </a:prstGeom>
        </p:spPr>
        <p:txBody>
          <a:bodyPr>
            <a:spAutoFit/>
          </a:bodyPr>
          <a:lstStyle/>
          <a:p>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Türkiyənin</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Ege</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Universiteti</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Türk</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Dünyası</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Araşdırmalar</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Mərkəzinin</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əməkdaşı</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dos</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Hamid </a:t>
            </a:r>
            <a:r>
              <a:rPr lang="en-US" b="1" i="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Ozman</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“Beynəlxalq iqtisadi vəziyyət və Türkiyə iqtisadiyyatı” mövzusunda məruzə ilə çıxış edib (Dekabrın 11-i). </a:t>
            </a:r>
            <a:endParaRPr lang="ru-RU"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184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3"/>
          <p:cNvGrpSpPr/>
          <p:nvPr/>
        </p:nvGrpSpPr>
        <p:grpSpPr>
          <a:xfrm>
            <a:off x="0" y="1"/>
            <a:ext cx="12192000" cy="683849"/>
            <a:chOff x="-3854" y="5569"/>
            <a:chExt cx="9145016" cy="826949"/>
          </a:xfrm>
        </p:grpSpPr>
        <p:pic>
          <p:nvPicPr>
            <p:cNvPr id="6"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8"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2" name="Заголовок 1"/>
          <p:cNvSpPr txBox="1">
            <a:spLocks/>
          </p:cNvSpPr>
          <p:nvPr/>
        </p:nvSpPr>
        <p:spPr>
          <a:xfrm>
            <a:off x="767408" y="1147073"/>
            <a:ext cx="11321404" cy="637003"/>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az-Latn-AZ" sz="2400" b="1" dirty="0">
                <a:solidFill>
                  <a:srgbClr val="860000"/>
                </a:solidFill>
                <a:uFill>
                  <a:solidFill>
                    <a:srgbClr val="000000"/>
                  </a:solidFill>
                </a:uFill>
                <a:latin typeface="Times New Roman" panose="02020603050405020304" pitchFamily="18" charset="0"/>
                <a:ea typeface="Cambria" panose="02040503050406030204" pitchFamily="18" charset="0"/>
                <a:cs typeface="Times New Roman" panose="02020603050405020304" pitchFamily="18" charset="0"/>
              </a:rPr>
              <a:t>İNSTİTUTUN 2022-2025-Cİ İLLƏR ÜÇÜN ELMİ TƏDQİQAT İSTİQAMƏTİ</a:t>
            </a:r>
            <a:endParaRPr lang="ru-RU" sz="240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1" name="Рисунок 5">
            <a:extLst>
              <a:ext uri="{FF2B5EF4-FFF2-40B4-BE49-F238E27FC236}">
                <a16:creationId xmlns:a16="http://schemas.microsoft.com/office/drawing/2014/main" id="{230B5DC3-EFBB-4EF6-B292-E2262160AFC5}"/>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6" name="TextBox 15"/>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8" name="TextBox 17">
            <a:extLst>
              <a:ext uri="{FF2B5EF4-FFF2-40B4-BE49-F238E27FC236}">
                <a16:creationId xmlns:a16="http://schemas.microsoft.com/office/drawing/2014/main" id="{59E86C7D-9B45-4359-AA97-D811D70C71DF}"/>
              </a:ext>
            </a:extLst>
          </p:cNvPr>
          <p:cNvSpPr txBox="1"/>
          <p:nvPr/>
        </p:nvSpPr>
        <p:spPr>
          <a:xfrm>
            <a:off x="551651" y="1988840"/>
            <a:ext cx="11247120" cy="733534"/>
          </a:xfrm>
          <a:prstGeom prst="rect">
            <a:avLst/>
          </a:prstGeom>
          <a:noFill/>
        </p:spPr>
        <p:txBody>
          <a:bodyPr wrap="square">
            <a:spAutoFit/>
          </a:bodyPr>
          <a:lstStyle/>
          <a:p>
            <a:pPr algn="just">
              <a:lnSpc>
                <a:spcPts val="2500"/>
              </a:lnSpc>
              <a:buClr>
                <a:srgbClr val="C00000"/>
              </a:buClr>
              <a:buSzPct val="75000"/>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 tədqiqatlarımız</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2030: sosial-iqtisadi inkişafa dair Milli Prioritetlər»</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 (AR Prezidentinin Sərəncamı, 2.02.2021) icrasına əsaslanmışdır.	</a:t>
            </a:r>
            <a:endParaRPr lang="az-Latn-AZ" sz="2000"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9" name="Rectangle 1"/>
          <p:cNvSpPr/>
          <p:nvPr/>
        </p:nvSpPr>
        <p:spPr>
          <a:xfrm>
            <a:off x="563737" y="3089066"/>
            <a:ext cx="11115260" cy="2108269"/>
          </a:xfrm>
          <a:prstGeom prst="rect">
            <a:avLst/>
          </a:prstGeom>
        </p:spPr>
        <p:txBody>
          <a:bodyPr wrap="square">
            <a:spAutoFit/>
          </a:bodyPr>
          <a:lstStyle/>
          <a:p>
            <a:pPr lvl="0"/>
            <a:r>
              <a:rPr lang="az-Latn-AZ"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Elmi-tədqiqat istiqamətimiz –  </a:t>
            </a:r>
            <a:r>
              <a:rPr lang="az-Latn-AZ"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a:t>
            </a:r>
            <a:r>
              <a:rPr lang="az-Latn-AZ"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ORTA VƏ UZUNMÜDDƏTLİ DÖVRDƏ AZƏRBAYCANDA SOSİAL-İQTİSADİ İNKİŞAFIN MİLLİ PRİORİTETLƏRİNİN REALLAŞDIRILMASI İSTİQAMƏTLƏRİ»</a:t>
            </a:r>
            <a:r>
              <a:rPr lang="az-Latn-AZ"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olmuşdur. </a:t>
            </a:r>
            <a:b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endPar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lvl="0"/>
            <a:r>
              <a:rPr lang="az-Latn-AZ"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5 </a:t>
            </a:r>
            <a:r>
              <a:rPr lang="az-Latn-AZ"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PROBLEM.</a:t>
            </a:r>
            <a:endParaRPr lang="ru-RU"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endParaRPr lang="az-Latn-AZ"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lvl="0">
              <a:spcBef>
                <a:spcPts val="600"/>
              </a:spcBef>
            </a:pPr>
            <a:r>
              <a:rPr lang="az-Latn-AZ"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14 </a:t>
            </a:r>
            <a:r>
              <a:rPr lang="az-Latn-AZ"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MÖVZU, </a:t>
            </a:r>
            <a:r>
              <a:rPr lang="az-Latn-AZ"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14 </a:t>
            </a:r>
            <a:r>
              <a:rPr lang="az-Latn-AZ"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İŞ.</a:t>
            </a:r>
            <a:endParaRPr lang="ru-RU" b="1" spc="2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05471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695400" y="116632"/>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176CB51C-8386-4473-B483-00B225EBF85E}"/>
              </a:ext>
            </a:extLst>
          </p:cNvPr>
          <p:cNvSpPr/>
          <p:nvPr/>
        </p:nvSpPr>
        <p:spPr>
          <a:xfrm>
            <a:off x="695400" y="836712"/>
            <a:ext cx="10801200" cy="2450543"/>
          </a:xfrm>
          <a:prstGeom prst="rect">
            <a:avLst/>
          </a:prstGeom>
        </p:spPr>
        <p:txBody>
          <a:bodyPr wrap="square">
            <a:spAutoFit/>
          </a:bodyPr>
          <a:lstStyle/>
          <a:p>
            <a:pPr marL="285750" indent="-285750" algn="just">
              <a:lnSpc>
                <a:spcPct val="115000"/>
              </a:lnSpc>
              <a:spcBef>
                <a:spcPts val="600"/>
              </a:spcBef>
              <a:spcAft>
                <a:spcPts val="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Elmin maliyyələşdirilməsi ilə bağlı dünya təcrübəsi araşdırılmış, statistik məlumatlar və ekspert sorğuları əsasında elmi fəaliyyətin maliyyələşməsi və dövlət tənzimlənməsi sahəsində mövcud vəziyyət təhlil edilərək qiymətləndirilmişdir. Tədqiqatda həm dövlət vəsaitləri hesabına maliyyələşmə mexanizminin təkmilləşdirilməsi, həm də digər mənbələrin elmin maliyyələşdirilməsinə cəlb olunması imkanları ilə bağlı təklif və tövsiyələr irəli sürülmüşdür.</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Bef>
                <a:spcPts val="600"/>
              </a:spcBef>
              <a:spcAft>
                <a:spcPts val="0"/>
              </a:spcAft>
            </a:pP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İcraçılar: </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Nazim Müzəffərli (İmanov), Allahyar Niyaz oğlu Muradov, Rəsmiyyə Sabir qızı Abdullayeva, Azər </a:t>
            </a:r>
            <a:r>
              <a:rPr lang="en-US"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Bef>
                <a:spcPts val="600"/>
              </a:spcBef>
              <a:spcAft>
                <a:spcPts val="0"/>
              </a:spcAft>
            </a:pPr>
            <a:r>
              <a:rPr lang="en-US"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Seyfalı oğlu Mehtiyev, Tariyel Müsəllim oğlu Qurbanov, Firdovsi Həşim oğlu Şahbazov, Aysel Rasim qızı Aşırlı  </a:t>
            </a:r>
            <a:endParaRPr lang="ru-RU"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9BBDC189-7FD3-4B70-A893-BEE949006D09}"/>
              </a:ext>
            </a:extLst>
          </p:cNvPr>
          <p:cNvSpPr/>
          <p:nvPr/>
        </p:nvSpPr>
        <p:spPr>
          <a:xfrm>
            <a:off x="695400" y="3789040"/>
            <a:ext cx="10801200" cy="2373598"/>
          </a:xfrm>
          <a:prstGeom prst="rect">
            <a:avLst/>
          </a:prstGeom>
        </p:spPr>
        <p:txBody>
          <a:bodyPr wrap="square">
            <a:spAutoFit/>
          </a:bodyPr>
          <a:lstStyle/>
          <a:p>
            <a:pPr marL="285750" indent="-285750" algn="just">
              <a:lnSpc>
                <a:spcPct val="115000"/>
              </a:lnSpc>
              <a:spcBef>
                <a:spcPts val="600"/>
              </a:spcBef>
              <a:spcAft>
                <a:spcPts val="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Türk Dövlətləri Təşkilatı (TDT) ölkələrinin iqtisadi inteqrasiyası üçün “Regional İnteqrasiya Olunmuş Dəyər Zənciri Arxitekturası” (T-RIDZA) Modeli təklif edilmişdir. T-RIDZA modeli çərçivəsində regional istehsal prosesləri xammaldan son montaja qədər TDT daxilində tamamlanır, inteqrasiya prosesi vahid və qarşılıqlı asılı mərhələlərə çevrilir, idxaldan asılılığı azaldan yeni iqtisadi struktur formalaşır. Bu model TDT məkanında birləşmiş sənaye siyasəti, ortaq texniki standartlar, koordinasiya olunmuş investisiya prioritetləri və kollektiv rəqabət üstünlüyü yaradan yeni institusional çərçivə təklif edir. </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Bef>
                <a:spcPts val="600"/>
              </a:spcBef>
              <a:spcAft>
                <a:spcPts val="0"/>
              </a:spcAft>
            </a:pP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İcraçı</a:t>
            </a:r>
            <a:r>
              <a:rPr lang="en-US"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lar</a:t>
            </a: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Xarici iqtisadi fəaliyyətin tənzimlənməsi</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şöbəsi (Fuad Əlinağı oğlu Qənbərov)</a:t>
            </a:r>
            <a:endParaRPr lang="ru-RU"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2224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695400" y="116632"/>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2002689F-FF6E-4983-B4FD-1A76EB521710}"/>
              </a:ext>
            </a:extLst>
          </p:cNvPr>
          <p:cNvSpPr/>
          <p:nvPr/>
        </p:nvSpPr>
        <p:spPr>
          <a:xfrm>
            <a:off x="800766" y="908720"/>
            <a:ext cx="10801200" cy="2131994"/>
          </a:xfrm>
          <a:prstGeom prst="rect">
            <a:avLst/>
          </a:prstGeom>
        </p:spPr>
        <p:txBody>
          <a:bodyPr wrap="square">
            <a:spAutoFit/>
          </a:bodyPr>
          <a:lstStyle/>
          <a:p>
            <a:pPr marL="285750" indent="-285750" algn="just">
              <a:lnSpc>
                <a:spcPct val="115000"/>
              </a:lnSpc>
              <a:spcBef>
                <a:spcPts val="600"/>
              </a:spcBef>
              <a:spcAft>
                <a:spcPts val="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Sosial inkişafın inklüzivlik səviyyəsini ölçmək üçün metodoloji çərçivə işlənib hazırlanmış, “İnklüziv Sosial Təminat İndeksi” (İSTİ) adlandırılmış kompozit göstərici təklif olunmuşdur. İSTİ, 3 Sub-indeks (Sosial Təminat Sisteminin Əhatəliliyi, Sosial Təminat Sisteminin Dayanıqlığı, Sosial Təminat Sisteminin Adekvatlığı), habelə 11 göstərici əsasında hesablanmışdır. İndeks, Azərbaycan da daxil olmaqla 30 ölkə üçün hesablanmışdır. </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Bef>
                <a:spcPts val="600"/>
              </a:spcBef>
              <a:spcAft>
                <a:spcPts val="0"/>
              </a:spcAft>
            </a:pP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İcraçılar:</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İnklüziv sosial inkişaf</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şöbəsi (Rəsmiyyə Sabir qızı Abdullayeva, Vəfa Xanlar qızı Həşimova, </a:t>
            </a:r>
          </a:p>
          <a:p>
            <a:pPr algn="just">
              <a:lnSpc>
                <a:spcPct val="115000"/>
              </a:lnSpc>
              <a:spcBef>
                <a:spcPts val="600"/>
              </a:spcBef>
              <a:spcAft>
                <a:spcPts val="0"/>
              </a:spcAft>
            </a:pP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Aygün Nazim qızı Təhməzli)</a:t>
            </a:r>
            <a:endParaRPr lang="ru-RU"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1E6D52A3-08F9-4A98-9332-4DF1427CB28D}"/>
              </a:ext>
            </a:extLst>
          </p:cNvPr>
          <p:cNvSpPr/>
          <p:nvPr/>
        </p:nvSpPr>
        <p:spPr>
          <a:xfrm>
            <a:off x="784087" y="3356992"/>
            <a:ext cx="10834558" cy="3010696"/>
          </a:xfrm>
          <a:prstGeom prst="rect">
            <a:avLst/>
          </a:prstGeom>
        </p:spPr>
        <p:txBody>
          <a:bodyPr wrap="square">
            <a:spAutoFit/>
          </a:bodyPr>
          <a:lstStyle/>
          <a:p>
            <a:pPr marL="285750" indent="-285750" algn="just">
              <a:lnSpc>
                <a:spcPct val="115000"/>
              </a:lnSpc>
              <a:spcBef>
                <a:spcPts val="600"/>
              </a:spcBef>
              <a:spcAft>
                <a:spcPts val="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Post-konflikt ərazilərdə aparılan böyük həcmli bərpa və quruculuq işlərində özəl investisiyaların iştirakı dövlət investisiyalarına nisbətdə çox azdır. Dövlət vəsaitlərinə qənaət, quruculuq işlərinin sürətləndirilməsi, region iqtisadiyyatının diversifikasiyası və digər müsbət effektlərə nail olmaq üçün regiona özəl investisiyaların cəlbi genişləndirilməlidir. Yaradılmış stimullaşdırıcı rejim gözlənilən nəticələri tam həcmdə vermir. Regiona özəl investisiya cəlbinin yeni prinsipləri, mexanizmləri, formaları və fəaliyyət alqoritmi işlənib hazırlanmışdır. Alqoritmin mərkəzində səlahiyyətli dövlət orqanları, özəl sahibkarlıq birlikləri və bankların konkret istiqamətdə və konkret layihələr üzrə birgə fəaliyyəti üçün yaratdıqları quruculuq qrupları durur. Tədqiqat işində bu qrupların formalaşdırılması yolları, onların əsas fəaliyyət istiqamətləri, təşkilati işlərin ümumi alqoritmi əsalandırılmışdır.</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Bef>
                <a:spcPts val="600"/>
              </a:spcBef>
              <a:spcAft>
                <a:spcPts val="0"/>
              </a:spcAft>
            </a:pP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İcraçı: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Post-konflikt ərazilərin bərpası</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Elmi mərkəzi (Azər Mürşüd oğlu Səfərov)</a:t>
            </a:r>
            <a:endParaRPr lang="ru-RU"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681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695400" y="116632"/>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56D3B666-9972-4A99-B514-74FA9383725B}"/>
              </a:ext>
            </a:extLst>
          </p:cNvPr>
          <p:cNvSpPr/>
          <p:nvPr/>
        </p:nvSpPr>
        <p:spPr>
          <a:xfrm>
            <a:off x="677724" y="1196752"/>
            <a:ext cx="10818875" cy="2692147"/>
          </a:xfrm>
          <a:prstGeom prst="rect">
            <a:avLst/>
          </a:prstGeom>
        </p:spPr>
        <p:txBody>
          <a:bodyPr wrap="square">
            <a:spAutoFit/>
          </a:bodyPr>
          <a:lstStyle/>
          <a:p>
            <a:pPr marL="285750" indent="-285750" algn="just">
              <a:lnSpc>
                <a:spcPct val="115000"/>
              </a:lnSpc>
              <a:spcBef>
                <a:spcPts val="600"/>
              </a:spcBef>
              <a:spcAft>
                <a:spcPts val="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Azərbaycanın elektron informasiya (e-informasiya) xidmətləri sahəsində dövlətin iqtisadi siyasəti təhlil olunmuşdur. Bu məqsədlə, işlənmiş metodologiya əsasında Azərbaycanda və bir sıra digər ölkələrdə e-informasiya xidmətlərinin göstərilməsi prosesinin dövlət tənzimlənməsi mexanizmlərinin sərtlik (mülayimlik) dərəcəsi ölçülmüşdür. Azərbaycanda e-informasiya xidmətlərinin inkişaf göstəriciləri, bu xidmətlərin inkişafı üçün görülən tədbirlər təhlil olunmuşdur. Yeni metodoloji yanaşmaya əsaslanan sorğu keçirilərək, ölkədə e-informasiya xidmətlərinin keyfiyyəti qiymətləndirilmişdir. Tədqiqat nəticəsində, Azərbaycanda e-informasiya xidmətlərinin inkişafı istiqamətində müvafiq tövsiyələr irəli sürülmüşdür.</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15000"/>
              </a:lnSpc>
              <a:spcBef>
                <a:spcPts val="600"/>
              </a:spcBef>
              <a:spcAft>
                <a:spcPts val="0"/>
              </a:spcAft>
            </a:pPr>
            <a:r>
              <a:rPr lang="az-Latn-AZ"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İcraçı: </a:t>
            </a:r>
            <a:r>
              <a:rPr lang="az-Latn-AZ"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Leyli Əli qızı Allahverdiyeva</a:t>
            </a:r>
            <a:endParaRPr lang="ru-RU"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Скругленный прямоугольник 10">
            <a:extLst>
              <a:ext uri="{FF2B5EF4-FFF2-40B4-BE49-F238E27FC236}">
                <a16:creationId xmlns:a16="http://schemas.microsoft.com/office/drawing/2014/main" id="{09C4C6F6-3775-487B-9C67-C2A57FE7EA72}"/>
              </a:ext>
            </a:extLst>
          </p:cNvPr>
          <p:cNvSpPr/>
          <p:nvPr/>
        </p:nvSpPr>
        <p:spPr>
          <a:xfrm>
            <a:off x="677724" y="3888899"/>
            <a:ext cx="10801198" cy="2042755"/>
          </a:xfrm>
          <a:prstGeom prst="roundRect">
            <a:avLst>
              <a:gd name="adj" fmla="val 5048"/>
            </a:avLst>
          </a:prstGeom>
          <a:noFill/>
          <a:ln w="6350">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600"/>
              </a:spcBef>
            </a:pPr>
            <a:endPar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indent="-285750" algn="just">
              <a:spcBef>
                <a:spcPts val="600"/>
              </a:spcBef>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İnnovasiya fəaliyyətinin inkişafı və investisiya mühitinin tənzimlənməsində biznes mühitinin de-fakto əlverişliliyi, de-yure əlverişliliyinə nisbətən daha güclü təsirə malikdir.</a:t>
            </a:r>
          </a:p>
          <a:p>
            <a:pPr marL="285750" indent="-285750" algn="just">
              <a:spcBef>
                <a:spcPts val="600"/>
              </a:spcBef>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Təhsil–Elm–İnformasiya Sistemində (TEİS) sistemdaxili və sistemxarici komponentlərin qarşılıqlı əlaqəsinin tənzimlənməsi innovativ inkişaf üçün həlledici əhəmiyyətə malikdir.</a:t>
            </a:r>
            <a:endPar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spcBef>
                <a:spcPts val="600"/>
              </a:spcBef>
            </a:pPr>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“İnnovativ İqtisadiyyat və rəqəmsal transformasiya” şöbəsi (Allahyar Niyaz oğlu Muradov)</a:t>
            </a:r>
          </a:p>
        </p:txBody>
      </p:sp>
    </p:spTree>
    <p:extLst>
      <p:ext uri="{BB962C8B-B14F-4D97-AF65-F5344CB8AC3E}">
        <p14:creationId xmlns:p14="http://schemas.microsoft.com/office/powerpoint/2010/main" val="2849259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695400" y="116632"/>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F885E9B4-78BA-4304-A8C5-139DBC01B4AF}"/>
              </a:ext>
            </a:extLst>
          </p:cNvPr>
          <p:cNvSpPr/>
          <p:nvPr/>
        </p:nvSpPr>
        <p:spPr>
          <a:xfrm>
            <a:off x="839416" y="976660"/>
            <a:ext cx="10657184" cy="2215991"/>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Son illərdə heyvandarlıqda müşahidə olunan geriləmə, baş sayının azalması, bu istiqamətdə idxalın artması və bunun nəticəsində gələcəkdə ət və süd təklifinin zəifləməsi riski, heyvandarlıq sahəsində daha geniş, konkret və hədəfli dövlət dəstək mexanizmlərinin tətbiqini zəruri edir.</a:t>
            </a:r>
          </a:p>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Kənd təsərrüfatı məhsullarının idxal-ixrac strukturu üzrə aparılan təhlillər göstərir ki, mövcud ticarət modeli yüksək həssaslıq daşıyır və bu, aqrar ticarətdə diversifikasiya istiqamətli tədbirlərin effektivliyinin artırılmasını tələb edir.</a:t>
            </a:r>
          </a:p>
          <a:p>
            <a:pPr algn="just"/>
            <a:endParaRPr lang="az-Latn-AZ" sz="105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“Aqrar sektorun iqtisadi problemləri” şöbəsi</a:t>
            </a:r>
          </a:p>
        </p:txBody>
      </p:sp>
      <p:sp>
        <p:nvSpPr>
          <p:cNvPr id="3" name="Прямоугольник 2">
            <a:extLst>
              <a:ext uri="{FF2B5EF4-FFF2-40B4-BE49-F238E27FC236}">
                <a16:creationId xmlns:a16="http://schemas.microsoft.com/office/drawing/2014/main" id="{7622D4E5-AD81-4DB3-95EF-EB5707C7D3AB}"/>
              </a:ext>
            </a:extLst>
          </p:cNvPr>
          <p:cNvSpPr/>
          <p:nvPr/>
        </p:nvSpPr>
        <p:spPr>
          <a:xfrm>
            <a:off x="839416" y="5130893"/>
            <a:ext cx="10534618" cy="1084912"/>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Maliyyə bazarı və vergi sisteminin rəqabətqabiliyyətli iqtisadiyyat quruculuğuna təsirinin gücləndirilməsi istiqamətləri müəyyən edilmiş, bir sıra təklif və tövsiyələr irəli sürülmüşdür.</a:t>
            </a:r>
          </a:p>
          <a:p>
            <a:pPr marL="285750" indent="-285750" algn="just">
              <a:buFont typeface="Wingdings" panose="05000000000000000000" pitchFamily="2" charset="2"/>
              <a:buChar char="ü"/>
            </a:pPr>
            <a:endParaRPr lang="az-Latn-AZ" sz="105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“Monetar və fiskal tənzimləmə problemləri” şöbəsi</a:t>
            </a:r>
          </a:p>
        </p:txBody>
      </p:sp>
      <p:sp>
        <p:nvSpPr>
          <p:cNvPr id="8" name="Прямоугольник 7">
            <a:extLst>
              <a:ext uri="{FF2B5EF4-FFF2-40B4-BE49-F238E27FC236}">
                <a16:creationId xmlns:a16="http://schemas.microsoft.com/office/drawing/2014/main" id="{ECC82B79-FB43-4C02-938E-D810870FF7B0}"/>
              </a:ext>
            </a:extLst>
          </p:cNvPr>
          <p:cNvSpPr/>
          <p:nvPr/>
        </p:nvSpPr>
        <p:spPr>
          <a:xfrm>
            <a:off x="695400" y="3558405"/>
            <a:ext cx="11045534" cy="703911"/>
          </a:xfrm>
          <a:prstGeom prst="rect">
            <a:avLst/>
          </a:prstGeom>
        </p:spPr>
        <p:txBody>
          <a:bodyPr wrap="square">
            <a:spAutoFit/>
          </a:bodyPr>
          <a:lstStyle/>
          <a:p>
            <a:pPr marL="285750" lvl="0" indent="-285750" algn="just">
              <a:lnSpc>
                <a:spcPct val="115000"/>
              </a:lnSpc>
              <a:spcAft>
                <a:spcPts val="1000"/>
              </a:spcAft>
              <a:buFont typeface="Wingdings" panose="05000000000000000000" pitchFamily="2" charset="2"/>
              <a:buChar char="ü"/>
              <a:tabLst>
                <a:tab pos="819150" algn="l"/>
              </a:tabLst>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Dayanıqlı və rəqabətqabiliyyətli iqtisadiyyat quruculuğunda dövlətin iqtisadi siyasətinin prioritet istiqamətləri müəyyən edilmiş, müvafiq təklif və tövsiyələr irəli sürülmüşdür.</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E3D0B028-0F35-40FD-B411-BB944FBFC117}"/>
              </a:ext>
            </a:extLst>
          </p:cNvPr>
          <p:cNvSpPr/>
          <p:nvPr/>
        </p:nvSpPr>
        <p:spPr>
          <a:xfrm>
            <a:off x="1068166" y="4351071"/>
            <a:ext cx="5038559" cy="369332"/>
          </a:xfrm>
          <a:prstGeom prst="rect">
            <a:avLst/>
          </a:prstGeom>
        </p:spPr>
        <p:txBody>
          <a:bodyPr wrap="none">
            <a:spAutoFit/>
          </a:bodyPr>
          <a:lstStyle/>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 siyasətin nəzəri əsasları” şöbəsi</a:t>
            </a:r>
          </a:p>
        </p:txBody>
      </p:sp>
    </p:spTree>
    <p:extLst>
      <p:ext uri="{BB962C8B-B14F-4D97-AF65-F5344CB8AC3E}">
        <p14:creationId xmlns:p14="http://schemas.microsoft.com/office/powerpoint/2010/main" val="1696291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712458" y="497429"/>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5" name="Скругленный прямоугольник 10"/>
          <p:cNvSpPr/>
          <p:nvPr/>
        </p:nvSpPr>
        <p:spPr>
          <a:xfrm>
            <a:off x="571672" y="2713962"/>
            <a:ext cx="11113586" cy="1694378"/>
          </a:xfrm>
          <a:prstGeom prst="roundRect">
            <a:avLst>
              <a:gd name="adj" fmla="val 5048"/>
            </a:avLst>
          </a:prstGeom>
          <a:noFill/>
          <a:ln w="6350">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algn="just"/>
            <a:endPar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Azərbaycanda biznes mühitinin tənzimlənməsi və sahibkarlığın inkişafının iqtisadi mexanizmlərinin təkmilləşdirilməsi istiqamətində bir sıra təklif və tövsiyələr irəli sürülmüşdür.</a:t>
            </a:r>
          </a:p>
          <a:p>
            <a:pPr algn="just"/>
            <a:endParaRPr lang="az-Latn-AZ" sz="110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“Biznes mühitinin tənzimlənməsi və sahibkarlığın inkişafı problemləri” şöbəsi </a:t>
            </a:r>
          </a:p>
          <a:p>
            <a:pPr algn="just"/>
            <a:endPar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8531EC93-5B29-47C5-A82E-D11FC74C1429}"/>
              </a:ext>
            </a:extLst>
          </p:cNvPr>
          <p:cNvSpPr/>
          <p:nvPr/>
        </p:nvSpPr>
        <p:spPr>
          <a:xfrm>
            <a:off x="629126" y="4653136"/>
            <a:ext cx="10972800" cy="1446550"/>
          </a:xfrm>
          <a:prstGeom prst="rect">
            <a:avLst/>
          </a:prstGeom>
        </p:spPr>
        <p:txBody>
          <a:bodyPr wrap="square">
            <a:spAutoFit/>
          </a:bodyPr>
          <a:lstStyle/>
          <a:p>
            <a:pPr marL="285750" indent="-285750" algn="just">
              <a:spcBef>
                <a:spcPts val="600"/>
              </a:spcBef>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Təbii sərvətlərdən istifadənin səmərəliliyinin artırılması və ekoloji tarazlığın təmin olunması və Azərbaycan regionlarının tarazlı sosial-iqtisadi inkişafının tənzimlənməsi istiqamətində bir sıra təklif və tövsiyələr irəli sürülmüşdür.</a:t>
            </a:r>
          </a:p>
          <a:p>
            <a:pPr algn="just">
              <a:spcBef>
                <a:spcPts val="600"/>
              </a:spcBef>
            </a:pPr>
            <a:endParaRPr lang="az-Latn-AZ" sz="60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spcBef>
                <a:spcPts val="600"/>
              </a:spcBef>
            </a:pPr>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“Regional inkişaf  və  təbii sərvətlərdən istifadə problemləri” şöbəsi</a:t>
            </a:r>
          </a:p>
        </p:txBody>
      </p:sp>
      <p:sp>
        <p:nvSpPr>
          <p:cNvPr id="12" name="Скругленный прямоугольник 10">
            <a:extLst>
              <a:ext uri="{FF2B5EF4-FFF2-40B4-BE49-F238E27FC236}">
                <a16:creationId xmlns:a16="http://schemas.microsoft.com/office/drawing/2014/main" id="{023EEDDB-892D-4424-A3A3-18DD6281C929}"/>
              </a:ext>
            </a:extLst>
          </p:cNvPr>
          <p:cNvSpPr/>
          <p:nvPr/>
        </p:nvSpPr>
        <p:spPr>
          <a:xfrm>
            <a:off x="628001" y="1364786"/>
            <a:ext cx="10593704" cy="1124307"/>
          </a:xfrm>
          <a:prstGeom prst="roundRect">
            <a:avLst>
              <a:gd name="adj" fmla="val 5048"/>
            </a:avLst>
          </a:prstGeom>
          <a:noFill/>
          <a:ln w="6350">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Demoqrafik vəziyyətin regional xüsusiyyətləri və məşğulluğun sosial-demoqrafik aspektləri tədqiq edilmiş, bir sıra təklif və tövsiyələr irəli sürümüşdür. </a:t>
            </a:r>
          </a:p>
          <a:p>
            <a:pPr algn="just"/>
            <a:endParaRPr lang="az-Latn-AZ" sz="105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“Demoqrafiya və məşğulluq problemləri” şöbəsi</a:t>
            </a:r>
          </a:p>
        </p:txBody>
      </p:sp>
    </p:spTree>
    <p:extLst>
      <p:ext uri="{BB962C8B-B14F-4D97-AF65-F5344CB8AC3E}">
        <p14:creationId xmlns:p14="http://schemas.microsoft.com/office/powerpoint/2010/main" val="123629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a:xfrm>
            <a:off x="695400" y="116632"/>
            <a:ext cx="10972800" cy="936104"/>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NƏTİCƏLƏRİMİZ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7" name="Скругленный прямоугольник 10">
            <a:extLst>
              <a:ext uri="{FF2B5EF4-FFF2-40B4-BE49-F238E27FC236}">
                <a16:creationId xmlns:a16="http://schemas.microsoft.com/office/drawing/2014/main" id="{A21D96D6-5C03-4F56-AED7-5989FC031E48}"/>
              </a:ext>
            </a:extLst>
          </p:cNvPr>
          <p:cNvSpPr/>
          <p:nvPr/>
        </p:nvSpPr>
        <p:spPr>
          <a:xfrm>
            <a:off x="1190532" y="4191247"/>
            <a:ext cx="8073820" cy="380048"/>
          </a:xfrm>
          <a:prstGeom prst="roundRect">
            <a:avLst>
              <a:gd name="adj" fmla="val 5048"/>
            </a:avLst>
          </a:prstGeom>
          <a:noFill/>
          <a:ln w="6350">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 tədqiqatların riyazi təminatı” şöbəsi</a:t>
            </a:r>
          </a:p>
        </p:txBody>
      </p:sp>
      <p:sp>
        <p:nvSpPr>
          <p:cNvPr id="2" name="Прямоугольник 1">
            <a:extLst>
              <a:ext uri="{FF2B5EF4-FFF2-40B4-BE49-F238E27FC236}">
                <a16:creationId xmlns:a16="http://schemas.microsoft.com/office/drawing/2014/main" id="{68F4A56E-817E-4E9F-97C0-94D6603C597A}"/>
              </a:ext>
            </a:extLst>
          </p:cNvPr>
          <p:cNvSpPr/>
          <p:nvPr/>
        </p:nvSpPr>
        <p:spPr>
          <a:xfrm>
            <a:off x="947428" y="947885"/>
            <a:ext cx="10549172" cy="703911"/>
          </a:xfrm>
          <a:prstGeom prst="rect">
            <a:avLst/>
          </a:prstGeom>
        </p:spPr>
        <p:txBody>
          <a:bodyPr wrap="square">
            <a:spAutoFit/>
          </a:bodyPr>
          <a:lstStyle/>
          <a:p>
            <a:pPr marL="285750" lvl="0" indent="-285750" algn="just">
              <a:lnSpc>
                <a:spcPct val="115000"/>
              </a:lnSpc>
              <a:spcAft>
                <a:spcPts val="100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Respublikasında emal sənayesinin investisiya təminatı və rəqabətqabiliyyətli inkişaf  istiqamətləri müəyyən edilmiş və bir sıra təklif və tövsiyələr irəli sürülmüşdür. </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0618812A-B23E-44D6-B23A-5A3ED3B97C4B}"/>
              </a:ext>
            </a:extLst>
          </p:cNvPr>
          <p:cNvSpPr/>
          <p:nvPr/>
        </p:nvSpPr>
        <p:spPr>
          <a:xfrm>
            <a:off x="1199456" y="1678763"/>
            <a:ext cx="6579376" cy="369332"/>
          </a:xfrm>
          <a:prstGeom prst="rect">
            <a:avLst/>
          </a:prstGeom>
        </p:spPr>
        <p:txBody>
          <a:bodyPr wrap="square">
            <a:spAutoFit/>
          </a:bodyPr>
          <a:lstStyle/>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“Sənaye siyasəti və investisiya problemləri” şöbəsi</a:t>
            </a:r>
          </a:p>
        </p:txBody>
      </p:sp>
      <p:sp>
        <p:nvSpPr>
          <p:cNvPr id="3" name="Прямоугольник 2">
            <a:extLst>
              <a:ext uri="{FF2B5EF4-FFF2-40B4-BE49-F238E27FC236}">
                <a16:creationId xmlns:a16="http://schemas.microsoft.com/office/drawing/2014/main" id="{A43FECAD-1C6F-4B17-A45B-9BCFB595DC51}"/>
              </a:ext>
            </a:extLst>
          </p:cNvPr>
          <p:cNvSpPr/>
          <p:nvPr/>
        </p:nvSpPr>
        <p:spPr>
          <a:xfrm>
            <a:off x="947428" y="2365048"/>
            <a:ext cx="10768571" cy="703911"/>
          </a:xfrm>
          <a:prstGeom prst="rect">
            <a:avLst/>
          </a:prstGeom>
        </p:spPr>
        <p:txBody>
          <a:bodyPr wrap="square">
            <a:spAutoFit/>
          </a:bodyPr>
          <a:lstStyle/>
          <a:p>
            <a:pPr marL="285750" lvl="0" indent="-285750" algn="just">
              <a:lnSpc>
                <a:spcPct val="115000"/>
              </a:lnSpc>
              <a:spcAft>
                <a:spcPts val="1000"/>
              </a:spcAf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Respublikasında xidmət sahələrinin tənzimlənməsi və rəqabətli inkişaf istiqamətləri</a:t>
            </a:r>
            <a:r>
              <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müəyyən edilimiş, təklif və tövsiyələr irəli sürülmüşdür. </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C37B51C7-5BA8-46F7-AB82-151B2DE41A4C}"/>
              </a:ext>
            </a:extLst>
          </p:cNvPr>
          <p:cNvSpPr/>
          <p:nvPr/>
        </p:nvSpPr>
        <p:spPr>
          <a:xfrm>
            <a:off x="1190532" y="3053391"/>
            <a:ext cx="5019323" cy="369332"/>
          </a:xfrm>
          <a:prstGeom prst="rect">
            <a:avLst/>
          </a:prstGeom>
        </p:spPr>
        <p:txBody>
          <a:bodyPr wrap="none">
            <a:spAutoFit/>
          </a:bodyPr>
          <a:lstStyle/>
          <a:p>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“Xidmət sferasının iqtisaadiyyatı” şöbəsi</a:t>
            </a:r>
            <a:endParaRPr lang="ru-RU" dirty="0"/>
          </a:p>
        </p:txBody>
      </p:sp>
      <p:sp>
        <p:nvSpPr>
          <p:cNvPr id="10" name="Прямоугольник 9">
            <a:extLst>
              <a:ext uri="{FF2B5EF4-FFF2-40B4-BE49-F238E27FC236}">
                <a16:creationId xmlns:a16="http://schemas.microsoft.com/office/drawing/2014/main" id="{818EE9B3-79CF-4C02-B595-F41D6DDA15C7}"/>
              </a:ext>
            </a:extLst>
          </p:cNvPr>
          <p:cNvSpPr/>
          <p:nvPr/>
        </p:nvSpPr>
        <p:spPr>
          <a:xfrm>
            <a:off x="947428" y="3694988"/>
            <a:ext cx="5840125" cy="369332"/>
          </a:xfrm>
          <a:prstGeom prst="rect">
            <a:avLst/>
          </a:prstGeom>
        </p:spPr>
        <p:txBody>
          <a:bodyPr wrap="none">
            <a:spAutoFit/>
          </a:bodyPr>
          <a:lstStyle/>
          <a:p>
            <a:pPr marL="285750" indent="-285750">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Azərbaycanın makroiqtisadi artımı proqnozlaşdırılmışdır. </a:t>
            </a:r>
            <a:endParaRPr lang="ru-RU"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572940AD-1E9C-4F06-BFEB-3B0E75F13834}"/>
              </a:ext>
            </a:extLst>
          </p:cNvPr>
          <p:cNvSpPr/>
          <p:nvPr/>
        </p:nvSpPr>
        <p:spPr>
          <a:xfrm>
            <a:off x="947428" y="4941168"/>
            <a:ext cx="10645627" cy="1092607"/>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Qərbi Azərbaycan iqtisadiyyatının öyrənilməsi istiqamətində işlər görülmüş, müvafiq nəticələr əldə edilmişdir. </a:t>
            </a: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endParaRPr lang="az-Latn-AZ" sz="110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İcraçılar: </a:t>
            </a:r>
            <a:r>
              <a:rPr lang="az-Latn-AZ"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“Qərbi Azərbaycan iqtisadiyyatı” müvəqqəti yaradıcılıq qrupu</a:t>
            </a:r>
          </a:p>
          <a:p>
            <a:pPr algn="just"/>
            <a:endPar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06171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74512" cy="683849"/>
            <a:chOff x="-3854" y="5569"/>
            <a:chExt cx="9145016" cy="826949"/>
          </a:xfrm>
        </p:grpSpPr>
        <p:pic>
          <p:nvPicPr>
            <p:cNvPr id="12"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7" name="Рисунок 5">
            <a:extLst>
              <a:ext uri="{FF2B5EF4-FFF2-40B4-BE49-F238E27FC236}">
                <a16:creationId xmlns:a16="http://schemas.microsoft.com/office/drawing/2014/main" id="{6023BFDD-D734-4F25-82D7-E63261BFE32D}"/>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3" name="TextBox 12"/>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5" name="Заголовок 1"/>
          <p:cNvSpPr txBox="1">
            <a:spLocks/>
          </p:cNvSpPr>
          <p:nvPr/>
        </p:nvSpPr>
        <p:spPr>
          <a:xfrm>
            <a:off x="3685362" y="836712"/>
            <a:ext cx="8064896" cy="817467"/>
          </a:xfrm>
          <a:prstGeom prst="round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ts val="2500"/>
              </a:lnSpc>
            </a:pP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İNSTİTUTUN TƏŞKİLATÇILIĞI İLƏ KEÇİRİLƏN ELMİ TƏDBİRLƏR</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1" name="Rectangle 20"/>
          <p:cNvSpPr/>
          <p:nvPr/>
        </p:nvSpPr>
        <p:spPr>
          <a:xfrm>
            <a:off x="353487" y="4045024"/>
            <a:ext cx="7632848" cy="1938992"/>
          </a:xfrm>
          <a:prstGeom prst="rect">
            <a:avLst/>
          </a:prstGeom>
        </p:spPr>
        <p:txBody>
          <a:bodyPr wrap="square">
            <a:spAutoFit/>
          </a:bodyPr>
          <a:lstStyle/>
          <a:p>
            <a:pPr marL="285750" indent="-285750" algn="just">
              <a:buFont typeface="Wingdings" panose="05000000000000000000" pitchFamily="2" charset="2"/>
              <a:buChar char="ü"/>
            </a:pPr>
            <a:r>
              <a:rPr lang="az-Latn-AZ"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EGE Universitetində </a:t>
            </a:r>
            <a:r>
              <a:rPr lang="az-Latn-AZ" altLang="ru-RU"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II Beynəlxalq Asiya İntibahı Simpozium</a:t>
            </a:r>
            <a:r>
              <a:rPr lang="az-Latn-AZ"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u keçirilmişdir. Tədbir Avropa İttifaqının Türk Dünyası Araşdırmaları İnstitutunun koordinasiyası, Türkiyənin EGE Universiteti, Qazaxıstanın Əl-Farabi adına Qazax Milli Universiteti və İqtisadiyyat İnstitutunun birgə təşkilatçılğı ilə baş tutub</a:t>
            </a:r>
            <a:r>
              <a:rPr lang="en-US"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Oktyabrın 23-24-də</a:t>
            </a:r>
            <a:r>
              <a:rPr lang="en-US"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p>
        </p:txBody>
      </p:sp>
      <p:pic>
        <p:nvPicPr>
          <p:cNvPr id="1026" name="Picture 2" descr="https://economics.org.az/administrator/public/uploads/images/izmir5.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248" y="1778585"/>
            <a:ext cx="2941394" cy="2170151"/>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18" name="Rectangle 17"/>
          <p:cNvSpPr/>
          <p:nvPr/>
        </p:nvSpPr>
        <p:spPr>
          <a:xfrm>
            <a:off x="479376" y="2132856"/>
            <a:ext cx="7632848" cy="1323439"/>
          </a:xfrm>
          <a:prstGeom prst="rect">
            <a:avLst/>
          </a:prstGeom>
        </p:spPr>
        <p:txBody>
          <a:bodyPr wrap="square">
            <a:spAutoFit/>
          </a:bodyPr>
          <a:lstStyle/>
          <a:p>
            <a:pPr marL="285750" indent="-285750" algn="just">
              <a:buFont typeface="Wingdings" panose="05000000000000000000" pitchFamily="2" charset="2"/>
              <a:buChar char="ü"/>
            </a:pP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Tokat</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Gaziosmanpaşa</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Universitetinin</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7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fərqli</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ölkədən</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10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universitet</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birgə</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etdiyi</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Beynəlxalq</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İdarəetmə</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Elmləri</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Konfransı</a:t>
            </a:r>
            <a:r>
              <a:rPr lang="en-US" sz="2000" b="1"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(ULIC-2025) </a:t>
            </a:r>
            <a:r>
              <a:rPr lang="en-US" sz="2000"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a:t>
            </a:r>
            <a:r>
              <a:rPr lang="az-Latn-AZ"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ib. Konfransın təşkilatçılarından biri İqtisadiyyat İnstitutudur (M</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ay</a:t>
            </a:r>
            <a:r>
              <a:rPr lang="az-Latn-AZ"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ın </a:t>
            </a:r>
            <a:r>
              <a:rPr lang="en-US"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8-10</a:t>
            </a:r>
            <a:r>
              <a:rPr lang="az-Latn-AZ"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-da).</a:t>
            </a:r>
            <a:endParaRPr lang="az-Latn-AZ" altLang="ru-RU" sz="2000"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 name="Picture 1"/>
          <p:cNvPicPr>
            <a:picLocks noChangeAspect="1"/>
          </p:cNvPicPr>
          <p:nvPr/>
        </p:nvPicPr>
        <p:blipFill>
          <a:blip r:embed="rId6"/>
          <a:stretch>
            <a:fillRect/>
          </a:stretch>
        </p:blipFill>
        <p:spPr>
          <a:xfrm>
            <a:off x="8292936" y="4190212"/>
            <a:ext cx="2976706" cy="1869629"/>
          </a:xfrm>
          <a:prstGeom prst="rect">
            <a:avLst/>
          </a:prstGeom>
          <a:ln w="15875">
            <a:solidFill>
              <a:srgbClr val="002060"/>
            </a:solidFill>
          </a:ln>
        </p:spPr>
      </p:pic>
    </p:spTree>
    <p:extLst>
      <p:ext uri="{BB962C8B-B14F-4D97-AF65-F5344CB8AC3E}">
        <p14:creationId xmlns:p14="http://schemas.microsoft.com/office/powerpoint/2010/main" val="10726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86096" cy="683849"/>
            <a:chOff x="-3854" y="5569"/>
            <a:chExt cx="9145016" cy="826949"/>
          </a:xfrm>
        </p:grpSpPr>
        <p:pic>
          <p:nvPicPr>
            <p:cNvPr id="12"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6" name="Заголовок 1"/>
          <p:cNvSpPr txBox="1">
            <a:spLocks/>
          </p:cNvSpPr>
          <p:nvPr/>
        </p:nvSpPr>
        <p:spPr>
          <a:xfrm>
            <a:off x="4727848" y="805802"/>
            <a:ext cx="633670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t">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NƏŞR VƏ TƏDBİRLƏRİMİZ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8" name="Рисунок 5">
            <a:extLst>
              <a:ext uri="{FF2B5EF4-FFF2-40B4-BE49-F238E27FC236}">
                <a16:creationId xmlns:a16="http://schemas.microsoft.com/office/drawing/2014/main" id="{6EC33F14-7DDA-43E8-8160-3E5BBEC2288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3" name="TextBox 12"/>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graphicFrame>
        <p:nvGraphicFramePr>
          <p:cNvPr id="5" name="Таблица 4"/>
          <p:cNvGraphicFramePr>
            <a:graphicFrameLocks noGrp="1"/>
          </p:cNvGraphicFramePr>
          <p:nvPr>
            <p:extLst>
              <p:ext uri="{D42A27DB-BD31-4B8C-83A1-F6EECF244321}">
                <p14:modId xmlns:p14="http://schemas.microsoft.com/office/powerpoint/2010/main" val="836436019"/>
              </p:ext>
            </p:extLst>
          </p:nvPr>
        </p:nvGraphicFramePr>
        <p:xfrm>
          <a:off x="479376" y="1590981"/>
          <a:ext cx="10801200" cy="4300115"/>
        </p:xfrm>
        <a:graphic>
          <a:graphicData uri="http://schemas.openxmlformats.org/drawingml/2006/table">
            <a:tbl>
              <a:tblPr firstRow="1" firstCol="1" lastRow="1" lastCol="1" bandRow="1" bandCol="1"/>
              <a:tblGrid>
                <a:gridCol w="672829">
                  <a:extLst>
                    <a:ext uri="{9D8B030D-6E8A-4147-A177-3AD203B41FA5}">
                      <a16:colId xmlns:a16="http://schemas.microsoft.com/office/drawing/2014/main" val="458466755"/>
                    </a:ext>
                  </a:extLst>
                </a:gridCol>
                <a:gridCol w="511350">
                  <a:extLst>
                    <a:ext uri="{9D8B030D-6E8A-4147-A177-3AD203B41FA5}">
                      <a16:colId xmlns:a16="http://schemas.microsoft.com/office/drawing/2014/main" val="1825920854"/>
                    </a:ext>
                  </a:extLst>
                </a:gridCol>
                <a:gridCol w="672829">
                  <a:extLst>
                    <a:ext uri="{9D8B030D-6E8A-4147-A177-3AD203B41FA5}">
                      <a16:colId xmlns:a16="http://schemas.microsoft.com/office/drawing/2014/main" val="932003070"/>
                    </a:ext>
                  </a:extLst>
                </a:gridCol>
                <a:gridCol w="807394">
                  <a:extLst>
                    <a:ext uri="{9D8B030D-6E8A-4147-A177-3AD203B41FA5}">
                      <a16:colId xmlns:a16="http://schemas.microsoft.com/office/drawing/2014/main" val="73999543"/>
                    </a:ext>
                  </a:extLst>
                </a:gridCol>
                <a:gridCol w="538263">
                  <a:extLst>
                    <a:ext uri="{9D8B030D-6E8A-4147-A177-3AD203B41FA5}">
                      <a16:colId xmlns:a16="http://schemas.microsoft.com/office/drawing/2014/main" val="1444575605"/>
                    </a:ext>
                  </a:extLst>
                </a:gridCol>
                <a:gridCol w="672829">
                  <a:extLst>
                    <a:ext uri="{9D8B030D-6E8A-4147-A177-3AD203B41FA5}">
                      <a16:colId xmlns:a16="http://schemas.microsoft.com/office/drawing/2014/main" val="4221453931"/>
                    </a:ext>
                  </a:extLst>
                </a:gridCol>
                <a:gridCol w="661010">
                  <a:extLst>
                    <a:ext uri="{9D8B030D-6E8A-4147-A177-3AD203B41FA5}">
                      <a16:colId xmlns:a16="http://schemas.microsoft.com/office/drawing/2014/main" val="1269594245"/>
                    </a:ext>
                  </a:extLst>
                </a:gridCol>
                <a:gridCol w="1008112">
                  <a:extLst>
                    <a:ext uri="{9D8B030D-6E8A-4147-A177-3AD203B41FA5}">
                      <a16:colId xmlns:a16="http://schemas.microsoft.com/office/drawing/2014/main" val="2516196322"/>
                    </a:ext>
                  </a:extLst>
                </a:gridCol>
                <a:gridCol w="648072">
                  <a:extLst>
                    <a:ext uri="{9D8B030D-6E8A-4147-A177-3AD203B41FA5}">
                      <a16:colId xmlns:a16="http://schemas.microsoft.com/office/drawing/2014/main" val="774426386"/>
                    </a:ext>
                  </a:extLst>
                </a:gridCol>
                <a:gridCol w="720080">
                  <a:extLst>
                    <a:ext uri="{9D8B030D-6E8A-4147-A177-3AD203B41FA5}">
                      <a16:colId xmlns:a16="http://schemas.microsoft.com/office/drawing/2014/main" val="1951753"/>
                    </a:ext>
                  </a:extLst>
                </a:gridCol>
                <a:gridCol w="720080">
                  <a:extLst>
                    <a:ext uri="{9D8B030D-6E8A-4147-A177-3AD203B41FA5}">
                      <a16:colId xmlns:a16="http://schemas.microsoft.com/office/drawing/2014/main" val="806352227"/>
                    </a:ext>
                  </a:extLst>
                </a:gridCol>
                <a:gridCol w="648072">
                  <a:extLst>
                    <a:ext uri="{9D8B030D-6E8A-4147-A177-3AD203B41FA5}">
                      <a16:colId xmlns:a16="http://schemas.microsoft.com/office/drawing/2014/main" val="390032289"/>
                    </a:ext>
                  </a:extLst>
                </a:gridCol>
                <a:gridCol w="792088">
                  <a:extLst>
                    <a:ext uri="{9D8B030D-6E8A-4147-A177-3AD203B41FA5}">
                      <a16:colId xmlns:a16="http://schemas.microsoft.com/office/drawing/2014/main" val="70537741"/>
                    </a:ext>
                  </a:extLst>
                </a:gridCol>
                <a:gridCol w="936104">
                  <a:extLst>
                    <a:ext uri="{9D8B030D-6E8A-4147-A177-3AD203B41FA5}">
                      <a16:colId xmlns:a16="http://schemas.microsoft.com/office/drawing/2014/main" val="1142465315"/>
                    </a:ext>
                  </a:extLst>
                </a:gridCol>
                <a:gridCol w="792088">
                  <a:extLst>
                    <a:ext uri="{9D8B030D-6E8A-4147-A177-3AD203B41FA5}">
                      <a16:colId xmlns:a16="http://schemas.microsoft.com/office/drawing/2014/main" val="2855955778"/>
                    </a:ext>
                  </a:extLst>
                </a:gridCol>
              </a:tblGrid>
              <a:tr h="445873">
                <a:tc gridSpan="11">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Elmi işlər</a:t>
                      </a:r>
                      <a:endParaRPr lang="ru-RU" sz="18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Elmi tədbirlər</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5">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Kitab­xana fondu (nüsxə)</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185373"/>
                  </a:ext>
                </a:extLst>
              </a:tr>
              <a:tr h="321323">
                <a:tc rowSpan="4">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monoq­rafiya</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dərs­lik</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dərs vəsaiti</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proq­ramlar, metodik vəsait­lər və s.</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Məqalələr</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Tezislər</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4">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Cəmi</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o cümlədən</a:t>
                      </a:r>
                      <a:endParaRPr lang="ru-RU" sz="1600" b="0" kern="120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val="607428127"/>
                  </a:ext>
                </a:extLst>
              </a:tr>
              <a:tr h="43204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Cəmi</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o cümlədən:</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Cəmi</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o cümlədən:</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tc rowSpan="3">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beynəl­xalq kon­franslar və simpoziumlar</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respubli­k</a:t>
                      </a:r>
                      <a:r>
                        <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a </a:t>
                      </a: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kon­fransları və simpo­ziumları</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val="10002"/>
                  </a:ext>
                </a:extLst>
              </a:tr>
              <a:tr h="58347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ölkədə</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xaricdə</a:t>
                      </a:r>
                      <a:endParaRPr lang="ru-RU" sz="1600" b="0" kern="120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tc rowSpan="2">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ölkədə</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xaric­də</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3"/>
                  </a:ext>
                </a:extLst>
              </a:tr>
              <a:tr h="163947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185738" marR="0" indent="0" algn="l"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Cəmi</a:t>
                      </a: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5738" marR="0" indent="0" algn="l" defTabSz="914400" rtl="0" eaLnBrk="1" fontAlgn="auto" latinLnBrk="0" hangingPunct="1">
                        <a:lnSpc>
                          <a:spcPts val="17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onlardan impakt-faktorlu jurnallarda</a:t>
                      </a:r>
                      <a:endParaRPr lang="ru-RU"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250243420"/>
                  </a:ext>
                </a:extLst>
              </a:tr>
              <a:tr h="44587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8</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15</a:t>
                      </a:r>
                      <a:endParaRPr lang="ru-RU" sz="1600" b="1"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474320"/>
                  </a:ext>
                </a:extLst>
              </a:tr>
              <a:tr h="43204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10</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231</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136</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95</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43</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109</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74</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35</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9124</a:t>
                      </a:r>
                      <a:endParaRPr lang="en-US" sz="1600" b="0" kern="1200"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566547"/>
                  </a:ext>
                </a:extLst>
              </a:tr>
            </a:tbl>
          </a:graphicData>
        </a:graphic>
      </p:graphicFrame>
    </p:spTree>
    <p:extLst>
      <p:ext uri="{BB962C8B-B14F-4D97-AF65-F5344CB8AC3E}">
        <p14:creationId xmlns:p14="http://schemas.microsoft.com/office/powerpoint/2010/main" val="563931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86096" cy="683849"/>
            <a:chOff x="-3854" y="5569"/>
            <a:chExt cx="9145016" cy="826949"/>
          </a:xfrm>
        </p:grpSpPr>
        <p:pic>
          <p:nvPicPr>
            <p:cNvPr id="12"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6" name="Заголовок 1"/>
          <p:cNvSpPr txBox="1">
            <a:spLocks/>
          </p:cNvSpPr>
          <p:nvPr/>
        </p:nvSpPr>
        <p:spPr>
          <a:xfrm>
            <a:off x="5375920" y="624087"/>
            <a:ext cx="633670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t">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ŞÖBƏLƏR ÜZRƏ ELMİ NƏŞRLƏR </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8" name="Рисунок 5">
            <a:extLst>
              <a:ext uri="{FF2B5EF4-FFF2-40B4-BE49-F238E27FC236}">
                <a16:creationId xmlns:a16="http://schemas.microsoft.com/office/drawing/2014/main" id="{6EC33F14-7DDA-43E8-8160-3E5BBEC2288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3" name="TextBox 12"/>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graphicFrame>
        <p:nvGraphicFramePr>
          <p:cNvPr id="7" name="Table 6"/>
          <p:cNvGraphicFramePr>
            <a:graphicFrameLocks noGrp="1"/>
          </p:cNvGraphicFramePr>
          <p:nvPr>
            <p:extLst>
              <p:ext uri="{D42A27DB-BD31-4B8C-83A1-F6EECF244321}">
                <p14:modId xmlns:p14="http://schemas.microsoft.com/office/powerpoint/2010/main" val="3154651475"/>
              </p:ext>
            </p:extLst>
          </p:nvPr>
        </p:nvGraphicFramePr>
        <p:xfrm>
          <a:off x="184802" y="1105864"/>
          <a:ext cx="11822396" cy="5145323"/>
        </p:xfrm>
        <a:graphic>
          <a:graphicData uri="http://schemas.openxmlformats.org/drawingml/2006/table">
            <a:tbl>
              <a:tblPr firstRow="1" firstCol="1" bandRow="1">
                <a:tableStyleId>{5940675A-B579-460E-94D1-54222C63F5DA}</a:tableStyleId>
              </a:tblPr>
              <a:tblGrid>
                <a:gridCol w="462016">
                  <a:extLst>
                    <a:ext uri="{9D8B030D-6E8A-4147-A177-3AD203B41FA5}">
                      <a16:colId xmlns:a16="http://schemas.microsoft.com/office/drawing/2014/main" val="2913507948"/>
                    </a:ext>
                  </a:extLst>
                </a:gridCol>
                <a:gridCol w="4581053">
                  <a:extLst>
                    <a:ext uri="{9D8B030D-6E8A-4147-A177-3AD203B41FA5}">
                      <a16:colId xmlns:a16="http://schemas.microsoft.com/office/drawing/2014/main" val="2525502361"/>
                    </a:ext>
                  </a:extLst>
                </a:gridCol>
                <a:gridCol w="1594751">
                  <a:extLst>
                    <a:ext uri="{9D8B030D-6E8A-4147-A177-3AD203B41FA5}">
                      <a16:colId xmlns:a16="http://schemas.microsoft.com/office/drawing/2014/main" val="3960659447"/>
                    </a:ext>
                  </a:extLst>
                </a:gridCol>
                <a:gridCol w="504056">
                  <a:extLst>
                    <a:ext uri="{9D8B030D-6E8A-4147-A177-3AD203B41FA5}">
                      <a16:colId xmlns:a16="http://schemas.microsoft.com/office/drawing/2014/main" val="3461027642"/>
                    </a:ext>
                  </a:extLst>
                </a:gridCol>
                <a:gridCol w="504056">
                  <a:extLst>
                    <a:ext uri="{9D8B030D-6E8A-4147-A177-3AD203B41FA5}">
                      <a16:colId xmlns:a16="http://schemas.microsoft.com/office/drawing/2014/main" val="3279907951"/>
                    </a:ext>
                  </a:extLst>
                </a:gridCol>
                <a:gridCol w="360040">
                  <a:extLst>
                    <a:ext uri="{9D8B030D-6E8A-4147-A177-3AD203B41FA5}">
                      <a16:colId xmlns:a16="http://schemas.microsoft.com/office/drawing/2014/main" val="1228757132"/>
                    </a:ext>
                  </a:extLst>
                </a:gridCol>
                <a:gridCol w="360040">
                  <a:extLst>
                    <a:ext uri="{9D8B030D-6E8A-4147-A177-3AD203B41FA5}">
                      <a16:colId xmlns:a16="http://schemas.microsoft.com/office/drawing/2014/main" val="27354249"/>
                    </a:ext>
                  </a:extLst>
                </a:gridCol>
                <a:gridCol w="504056">
                  <a:extLst>
                    <a:ext uri="{9D8B030D-6E8A-4147-A177-3AD203B41FA5}">
                      <a16:colId xmlns:a16="http://schemas.microsoft.com/office/drawing/2014/main" val="3027019439"/>
                    </a:ext>
                  </a:extLst>
                </a:gridCol>
                <a:gridCol w="360040">
                  <a:extLst>
                    <a:ext uri="{9D8B030D-6E8A-4147-A177-3AD203B41FA5}">
                      <a16:colId xmlns:a16="http://schemas.microsoft.com/office/drawing/2014/main" val="3681349455"/>
                    </a:ext>
                  </a:extLst>
                </a:gridCol>
                <a:gridCol w="360040">
                  <a:extLst>
                    <a:ext uri="{9D8B030D-6E8A-4147-A177-3AD203B41FA5}">
                      <a16:colId xmlns:a16="http://schemas.microsoft.com/office/drawing/2014/main" val="2561214565"/>
                    </a:ext>
                  </a:extLst>
                </a:gridCol>
                <a:gridCol w="288032">
                  <a:extLst>
                    <a:ext uri="{9D8B030D-6E8A-4147-A177-3AD203B41FA5}">
                      <a16:colId xmlns:a16="http://schemas.microsoft.com/office/drawing/2014/main" val="1690588748"/>
                    </a:ext>
                  </a:extLst>
                </a:gridCol>
                <a:gridCol w="1080120">
                  <a:extLst>
                    <a:ext uri="{9D8B030D-6E8A-4147-A177-3AD203B41FA5}">
                      <a16:colId xmlns:a16="http://schemas.microsoft.com/office/drawing/2014/main" val="3306115382"/>
                    </a:ext>
                  </a:extLst>
                </a:gridCol>
                <a:gridCol w="435521">
                  <a:extLst>
                    <a:ext uri="{9D8B030D-6E8A-4147-A177-3AD203B41FA5}">
                      <a16:colId xmlns:a16="http://schemas.microsoft.com/office/drawing/2014/main" val="1026767233"/>
                    </a:ext>
                  </a:extLst>
                </a:gridCol>
                <a:gridCol w="428575">
                  <a:extLst>
                    <a:ext uri="{9D8B030D-6E8A-4147-A177-3AD203B41FA5}">
                      <a16:colId xmlns:a16="http://schemas.microsoft.com/office/drawing/2014/main" val="3683213938"/>
                    </a:ext>
                  </a:extLst>
                </a:gridCol>
              </a:tblGrid>
              <a:tr h="360039">
                <a:tc rowSpan="2">
                  <a:txBody>
                    <a:bodyPr/>
                    <a:lstStyle/>
                    <a:p>
                      <a:pPr marL="0" marR="0" algn="ctr">
                        <a:lnSpc>
                          <a:spcPct val="100000"/>
                        </a:lnSpc>
                        <a:spcBef>
                          <a:spcPts val="0"/>
                        </a:spcBef>
                        <a:spcAft>
                          <a:spcPts val="1000"/>
                        </a:spcAft>
                      </a:pPr>
                      <a:r>
                        <a:rPr lang="az-Latn-AZ"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anchor="ctr">
                    <a:solidFill>
                      <a:schemeClr val="accent1">
                        <a:lumMod val="20000"/>
                        <a:lumOff val="80000"/>
                      </a:schemeClr>
                    </a:solidFill>
                  </a:tcPr>
                </a:tc>
                <a:tc rowSpan="2">
                  <a:txBody>
                    <a:bodyPr/>
                    <a:lstStyle/>
                    <a:p>
                      <a:pPr marL="0" marR="0" algn="ctr">
                        <a:lnSpc>
                          <a:spcPct val="100000"/>
                        </a:lnSpc>
                        <a:spcBef>
                          <a:spcPts val="0"/>
                        </a:spcBef>
                        <a:spcAft>
                          <a:spcPts val="1000"/>
                        </a:spcAft>
                      </a:pPr>
                      <a:r>
                        <a:rPr lang="ru-RU" sz="1400" b="1" dirty="0">
                          <a:solidFill>
                            <a:srgbClr val="002060"/>
                          </a:solidFill>
                          <a:effectLst/>
                          <a:latin typeface="Times New Roman" panose="02020603050405020304" pitchFamily="18" charset="0"/>
                          <a:cs typeface="Times New Roman" panose="02020603050405020304" pitchFamily="18" charset="0"/>
                        </a:rPr>
                        <a:t>Elmi müəssisənin adı</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anchor="ctr">
                    <a:solidFill>
                      <a:schemeClr val="accent1">
                        <a:lumMod val="20000"/>
                        <a:lumOff val="80000"/>
                      </a:schemeClr>
                    </a:solidFill>
                  </a:tcPr>
                </a:tc>
                <a:tc rowSpan="2">
                  <a:txBody>
                    <a:bodyPr/>
                    <a:lstStyle/>
                    <a:p>
                      <a:pPr marL="0" marR="0" algn="ctr">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Kitablar, monoqrafiyalar, məqalələr və tezislərin ümumi sayı</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anchor="ctr">
                    <a:solidFill>
                      <a:schemeClr val="accent1">
                        <a:lumMod val="20000"/>
                        <a:lumOff val="80000"/>
                      </a:schemeClr>
                    </a:solidFill>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Kitablar (dərs vəsaiti)</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Monoqrafiyalar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Məqalələr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Tezislər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gridSpan="5">
                  <a:txBody>
                    <a:bodyPr/>
                    <a:lstStyle/>
                    <a:p>
                      <a:pPr marL="0" marR="0" algn="ctr">
                        <a:lnSpc>
                          <a:spcPct val="100000"/>
                        </a:lnSpc>
                        <a:spcBef>
                          <a:spcPts val="0"/>
                        </a:spcBef>
                        <a:spcAft>
                          <a:spcPts val="1000"/>
                        </a:spcAft>
                      </a:pPr>
                      <a:r>
                        <a:rPr lang="az-Latn-AZ" sz="1400" dirty="0">
                          <a:solidFill>
                            <a:srgbClr val="002060"/>
                          </a:solidFill>
                          <a:effectLst/>
                          <a:latin typeface="Times New Roman" panose="02020603050405020304" pitchFamily="18" charset="0"/>
                          <a:cs typeface="Times New Roman" panose="02020603050405020304" pitchFamily="18" charset="0"/>
                        </a:rPr>
                        <a:t>O cümlədən xaricdə dərc olunmuşdur</a:t>
                      </a:r>
                      <a:endParaRPr lang="en-US"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anchor="ctr">
                    <a:solidFill>
                      <a:schemeClr val="accent1">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Dərsliklər elmi-kütləvi nəşrlər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rowSpan="2">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İşçilərin əsərlərinə olan istinadlar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extLst>
                  <a:ext uri="{0D108BD9-81ED-4DB2-BD59-A6C34878D82A}">
                    <a16:rowId xmlns:a16="http://schemas.microsoft.com/office/drawing/2014/main" val="333307160"/>
                  </a:ext>
                </a:extLst>
              </a:tr>
              <a:tr h="129661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71755" marR="71755">
                        <a:lnSpc>
                          <a:spcPct val="100000"/>
                        </a:lnSpc>
                        <a:spcBef>
                          <a:spcPts val="0"/>
                        </a:spcBef>
                        <a:spcAft>
                          <a:spcPts val="1000"/>
                        </a:spcAft>
                      </a:pPr>
                      <a:r>
                        <a:rPr lang="az-Latn-AZ" sz="1400" b="1">
                          <a:solidFill>
                            <a:srgbClr val="002060"/>
                          </a:solidFill>
                          <a:effectLst/>
                          <a:latin typeface="Times New Roman" panose="02020603050405020304" pitchFamily="18" charset="0"/>
                          <a:cs typeface="Times New Roman" panose="02020603050405020304" pitchFamily="18" charset="0"/>
                        </a:rPr>
                        <a:t>Kitablar (dərs vəsaiti)</a:t>
                      </a:r>
                      <a:endParaRPr lang="en-US" sz="14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Monoqrafiyalar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Məqalələr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a:txBody>
                    <a:bodyPr/>
                    <a:lstStyle/>
                    <a:p>
                      <a:pPr marL="71755" marR="71755">
                        <a:lnSpc>
                          <a:spcPct val="100000"/>
                        </a:lnSpc>
                        <a:spcBef>
                          <a:spcPts val="0"/>
                        </a:spcBef>
                        <a:spcAft>
                          <a:spcPts val="1000"/>
                        </a:spcAft>
                      </a:pPr>
                      <a:r>
                        <a:rPr lang="az-Latn-AZ" sz="1400" b="1" dirty="0">
                          <a:solidFill>
                            <a:srgbClr val="002060"/>
                          </a:solidFill>
                          <a:effectLst/>
                          <a:latin typeface="Times New Roman" panose="02020603050405020304" pitchFamily="18" charset="0"/>
                          <a:cs typeface="Times New Roman" panose="02020603050405020304" pitchFamily="18" charset="0"/>
                        </a:rPr>
                        <a:t>Tezislər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a:txBody>
                    <a:bodyPr/>
                    <a:lstStyle/>
                    <a:p>
                      <a:pPr marL="71755" marR="71755">
                        <a:lnSpc>
                          <a:spcPct val="100000"/>
                        </a:lnSpc>
                        <a:spcBef>
                          <a:spcPts val="0"/>
                        </a:spcBef>
                        <a:spcAft>
                          <a:spcPts val="0"/>
                        </a:spcAft>
                      </a:pPr>
                      <a:r>
                        <a:rPr lang="az-Latn-AZ" sz="1400" b="1" dirty="0">
                          <a:solidFill>
                            <a:srgbClr val="002060"/>
                          </a:solidFill>
                          <a:effectLst/>
                          <a:latin typeface="Times New Roman" panose="02020603050405020304" pitchFamily="18" charset="0"/>
                          <a:cs typeface="Times New Roman" panose="02020603050405020304" pitchFamily="18" charset="0"/>
                        </a:rPr>
                        <a:t>İmpakt faktorlu jurnallarda nəşr olunmuş məqalələr</a:t>
                      </a:r>
                      <a:endParaRPr lang="en-US" sz="1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077" marT="4861" marB="0" vert="vert270">
                    <a:solidFill>
                      <a:schemeClr val="accent1">
                        <a:lumMod val="20000"/>
                        <a:lumOff val="80000"/>
                      </a:scheme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944522351"/>
                  </a:ext>
                </a:extLst>
              </a:tr>
              <a:tr h="216024">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“İqtisadi siyasətin nəzəri əsasları”</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59</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33</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2555833632"/>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“İnkluziv sosial inkişaf” </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48</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1405577512"/>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“Post-konflikt ərazilərin bərpası” Elmi mərkəzi</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40</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tabLst>
                          <a:tab pos="168910" algn="ctr"/>
                        </a:tabLs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3621010022"/>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“İnnovativ iqtisadiyyat və rəqəmsal transformasiya”</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defTabSz="914400" rtl="0" eaLnBrk="1" latinLnBrk="0" hangingPunct="1">
                        <a:lnSpc>
                          <a:spcPct val="150000"/>
                        </a:lnSpc>
                        <a:spcBef>
                          <a:spcPts val="0"/>
                        </a:spcBef>
                        <a:spcAft>
                          <a:spcPts val="0"/>
                        </a:spcAft>
                      </a:pPr>
                      <a:r>
                        <a:rPr lang="az-Latn-AZ" sz="1400" kern="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1400" kern="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15000"/>
                        </a:lnSpc>
                        <a:spcBef>
                          <a:spcPts val="0"/>
                        </a:spcBef>
                        <a:spcAft>
                          <a:spcPts val="1000"/>
                        </a:spcAft>
                      </a:pPr>
                      <a:r>
                        <a:rPr lang="az-Latn-AZ" sz="12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nchor="ctr"/>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129</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2949269582"/>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“Xidmət sferasının iqtisadiyyatı”</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57</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886527303"/>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“Biznes mühitinin tənzimlənməsi və sahibkarlığın inkişafı”</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1388339737"/>
                  </a:ext>
                </a:extLst>
              </a:tr>
              <a:tr h="0">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“Monetar və fiskal tənzimləmə problemləri”</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4031631006"/>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“Regional inkişaf və təbii sərvətlərdən istifadə problemləri”</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2460176695"/>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Xarici iqtisadi fəaliyyətin tənzimlənməsi</a:t>
                      </a: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ru-RU"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1876133192"/>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“Demoqrafiya və məşğulluq problemləri”</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1927189367"/>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“Aqrar sektorun iqtisadi problemləri” </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2092456923"/>
                  </a:ext>
                </a:extLst>
              </a:tr>
              <a:tr h="173994">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“İqtisadi tədqiqatların riyazi təminatı” </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1007703698"/>
                  </a:ext>
                </a:extLst>
              </a:tr>
              <a:tr h="206115">
                <a:tc>
                  <a:txBody>
                    <a:bodyPr/>
                    <a:lstStyle/>
                    <a:p>
                      <a:pPr marL="0" marR="0" lvl="0" indent="0" algn="ctr">
                        <a:lnSpc>
                          <a:spcPct val="115000"/>
                        </a:lnSpc>
                        <a:spcBef>
                          <a:spcPts val="0"/>
                        </a:spcBef>
                        <a:spcAft>
                          <a:spcPts val="1000"/>
                        </a:spcAft>
                        <a:buFont typeface="+mj-lt"/>
                        <a:buNone/>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2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15000"/>
                        </a:lnSpc>
                        <a:spcBef>
                          <a:spcPts val="0"/>
                        </a:spcBef>
                        <a:spcAft>
                          <a:spcPts val="100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“Sənaye siyasəti və investisiya problemləri”</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tc>
                  <a:txBody>
                    <a:bodyPr/>
                    <a:lstStyle/>
                    <a:p>
                      <a:pPr marL="0" marR="0" algn="ctr">
                        <a:lnSpc>
                          <a:spcPct val="150000"/>
                        </a:lnSpc>
                        <a:spcBef>
                          <a:spcPts val="0"/>
                        </a:spcBef>
                        <a:spcAft>
                          <a:spcPts val="0"/>
                        </a:spcAft>
                      </a:pPr>
                      <a:r>
                        <a:rPr lang="az-Latn-AZ"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6350" marT="5080" marB="0"/>
                </a:tc>
                <a:extLst>
                  <a:ext uri="{0D108BD9-81ED-4DB2-BD59-A6C34878D82A}">
                    <a16:rowId xmlns:a16="http://schemas.microsoft.com/office/drawing/2014/main" val="58628869"/>
                  </a:ext>
                </a:extLst>
              </a:tr>
            </a:tbl>
          </a:graphicData>
        </a:graphic>
      </p:graphicFrame>
    </p:spTree>
    <p:extLst>
      <p:ext uri="{BB962C8B-B14F-4D97-AF65-F5344CB8AC3E}">
        <p14:creationId xmlns:p14="http://schemas.microsoft.com/office/powerpoint/2010/main" val="466509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86096" cy="683849"/>
            <a:chOff x="-3854" y="5569"/>
            <a:chExt cx="9145016" cy="826949"/>
          </a:xfrm>
        </p:grpSpPr>
        <p:pic>
          <p:nvPicPr>
            <p:cNvPr id="12"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6" name="Заголовок 1"/>
          <p:cNvSpPr txBox="1">
            <a:spLocks/>
          </p:cNvSpPr>
          <p:nvPr/>
        </p:nvSpPr>
        <p:spPr>
          <a:xfrm>
            <a:off x="3863752" y="761043"/>
            <a:ext cx="7560839"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t">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NƏŞRLƏR (ƏVVƏLKİ İLƏ NİSBƏTƏN) </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8" name="Рисунок 5">
            <a:extLst>
              <a:ext uri="{FF2B5EF4-FFF2-40B4-BE49-F238E27FC236}">
                <a16:creationId xmlns:a16="http://schemas.microsoft.com/office/drawing/2014/main" id="{6EC33F14-7DDA-43E8-8160-3E5BBEC2288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3" name="TextBox 12"/>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graphicFrame>
        <p:nvGraphicFramePr>
          <p:cNvPr id="8" name="Chart 3">
            <a:extLst>
              <a:ext uri="{FF2B5EF4-FFF2-40B4-BE49-F238E27FC236}">
                <a16:creationId xmlns:a16="http://schemas.microsoft.com/office/drawing/2014/main" id="{284D9556-DB19-465F-B59B-AFE6C314C22C}"/>
              </a:ext>
            </a:extLst>
          </p:cNvPr>
          <p:cNvGraphicFramePr/>
          <p:nvPr>
            <p:extLst>
              <p:ext uri="{D42A27DB-BD31-4B8C-83A1-F6EECF244321}">
                <p14:modId xmlns:p14="http://schemas.microsoft.com/office/powerpoint/2010/main" val="2306683474"/>
              </p:ext>
            </p:extLst>
          </p:nvPr>
        </p:nvGraphicFramePr>
        <p:xfrm>
          <a:off x="119336" y="1828800"/>
          <a:ext cx="5875064" cy="368843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4">
            <a:extLst>
              <a:ext uri="{FF2B5EF4-FFF2-40B4-BE49-F238E27FC236}">
                <a16:creationId xmlns:a16="http://schemas.microsoft.com/office/drawing/2014/main" id="{55B91C0B-6A91-4749-A206-43991A779FAC}"/>
              </a:ext>
            </a:extLst>
          </p:cNvPr>
          <p:cNvGraphicFramePr/>
          <p:nvPr>
            <p:extLst>
              <p:ext uri="{D42A27DB-BD31-4B8C-83A1-F6EECF244321}">
                <p14:modId xmlns:p14="http://schemas.microsoft.com/office/powerpoint/2010/main" val="3509486392"/>
              </p:ext>
            </p:extLst>
          </p:nvPr>
        </p:nvGraphicFramePr>
        <p:xfrm>
          <a:off x="5994400" y="1828800"/>
          <a:ext cx="5875064" cy="368843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44977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Xeber Fotos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24119" y="1265394"/>
            <a:ext cx="1612423" cy="2275748"/>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2054" name="Picture 6" descr="Xeber Fotos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24119" y="3737705"/>
            <a:ext cx="1612423" cy="2366408"/>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2056" name="Picture 8" descr="Xeber Fotos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5813" y="1412516"/>
            <a:ext cx="1882506" cy="2325189"/>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grpSp>
        <p:nvGrpSpPr>
          <p:cNvPr id="13" name="Группа 3"/>
          <p:cNvGrpSpPr/>
          <p:nvPr/>
        </p:nvGrpSpPr>
        <p:grpSpPr>
          <a:xfrm>
            <a:off x="0" y="1"/>
            <a:ext cx="12192000" cy="683849"/>
            <a:chOff x="-3854" y="5569"/>
            <a:chExt cx="9145016" cy="826949"/>
          </a:xfrm>
        </p:grpSpPr>
        <p:pic>
          <p:nvPicPr>
            <p:cNvPr id="14" name="Рисунок 4" descr="C:\Users\asus\Desktop\ScreenHunter_2.jpg"/>
            <p:cNvPicPr/>
            <p:nvPr/>
          </p:nvPicPr>
          <p:blipFill rotWithShape="1">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15" name="Рисунок 5"/>
            <p:cNvPicPr/>
            <p:nvPr/>
          </p:nvPicPr>
          <p:blipFill>
            <a:blip r:embed="rId8" cstate="print">
              <a:extLst>
                <a:ext uri="{28A0092B-C50C-407E-A947-70E740481C1C}">
                  <a14:useLocalDpi xmlns:a14="http://schemas.microsoft.com/office/drawing/2010/main" val="0"/>
                </a:ext>
              </a:extLst>
            </a:blip>
            <a:srcRect b="34521"/>
            <a:stretch>
              <a:fillRect/>
            </a:stretch>
          </p:blipFill>
          <p:spPr bwMode="auto">
            <a:xfrm>
              <a:off x="349055" y="117988"/>
              <a:ext cx="548892" cy="578672"/>
            </a:xfrm>
            <a:prstGeom prst="rect">
              <a:avLst/>
            </a:prstGeom>
            <a:noFill/>
            <a:ln>
              <a:noFill/>
            </a:ln>
          </p:spPr>
        </p:pic>
        <p:sp>
          <p:nvSpPr>
            <p:cNvPr id="16"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8" name="Заголовок 1"/>
          <p:cNvSpPr txBox="1">
            <a:spLocks/>
          </p:cNvSpPr>
          <p:nvPr/>
        </p:nvSpPr>
        <p:spPr>
          <a:xfrm>
            <a:off x="6315562" y="692696"/>
            <a:ext cx="5220894"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MONOQRAFİYALARIMIZ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2" name="TextBox 2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pic>
        <p:nvPicPr>
          <p:cNvPr id="2050" name="Picture 2" descr="Xeber Fotosu"/>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5963" r="20778"/>
          <a:stretch/>
        </p:blipFill>
        <p:spPr bwMode="auto">
          <a:xfrm>
            <a:off x="8175812" y="3961094"/>
            <a:ext cx="1882506" cy="2143019"/>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36681" y="1348477"/>
            <a:ext cx="7343496" cy="1631216"/>
          </a:xfrm>
          <a:prstGeom prst="rect">
            <a:avLst/>
          </a:prstGeom>
          <a:noFill/>
        </p:spPr>
        <p:txBody>
          <a:bodyPr wrap="square" rtlCol="0">
            <a:spAutoFit/>
          </a:bodyPr>
          <a:lstStyle/>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N.Müzəffərli (İmanov), T.N.Əliyev, M.H.Zeynalov, F.V. Rüstəmov, Ş.Ş.Alıyev, Ə.B.Əzizov, M.E.Ağayeva və R.E. Abdullayev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“Şamaxı rayonunun özəl investisiyalar üçün cəlbediciliyinin artırılmasına təşviq və dəstək mexanizmlərinin hazırlanması”</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 Bakı, 2025</a:t>
            </a:r>
          </a:p>
          <a:p>
            <a:pPr marL="342900" indent="-342900" algn="just">
              <a:spcBef>
                <a:spcPts val="1200"/>
              </a:spcBef>
              <a:buFont typeface="Wingdings" panose="05000000000000000000" pitchFamily="2" charset="2"/>
              <a:buChar char="ü"/>
            </a:pP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9" name="TextBox 18"/>
          <p:cNvSpPr txBox="1"/>
          <p:nvPr/>
        </p:nvSpPr>
        <p:spPr>
          <a:xfrm>
            <a:off x="336680" y="2709376"/>
            <a:ext cx="7451507" cy="2893100"/>
          </a:xfrm>
          <a:prstGeom prst="rect">
            <a:avLst/>
          </a:prstGeom>
          <a:noFill/>
        </p:spPr>
        <p:txBody>
          <a:bodyPr wrap="square" rtlCol="0">
            <a:spAutoFit/>
          </a:bodyPr>
          <a:lstStyle/>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N.Müzəffərli (İmanov), A.N.Muradov, R.S.Abdullayeva, A.S.Mehtiyev, T.M. Qurbanov, F.H.Şahbazov, A.R.Aşırılı, A.T.Kərimova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 “Elmin maliyyələşməsi: Azərbaycan üçün çağırışlar” kitabı çap olunub. Elmin maliyyələşməsi mexanizminin təkmilləşdirilməsi üzrə təklif və tövsiyələrin hazırlanması </a:t>
            </a:r>
          </a:p>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L.Ə.Allahverdiyeva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“Azərbaycanda informasiya cəmiyyətinin formalaşdırılması (informasiya xidmətlərinin liberallığı və rəqabətqabiliyyətliliyi)”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Bakı, 2025</a:t>
            </a:r>
          </a:p>
          <a:p>
            <a:pPr marL="342900" indent="-342900" algn="just">
              <a:spcBef>
                <a:spcPts val="1200"/>
              </a:spcBef>
              <a:buFont typeface="Wingdings" panose="05000000000000000000" pitchFamily="2" charset="2"/>
              <a:buChar char="ü"/>
            </a:pPr>
            <a:endParaRPr lang="en-US"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03F3842F-9AEF-4EF1-A69B-D842C20871DD}"/>
              </a:ext>
            </a:extLst>
          </p:cNvPr>
          <p:cNvSpPr/>
          <p:nvPr/>
        </p:nvSpPr>
        <p:spPr>
          <a:xfrm>
            <a:off x="372683" y="5359809"/>
            <a:ext cx="7379500" cy="646331"/>
          </a:xfrm>
          <a:prstGeom prst="rect">
            <a:avLst/>
          </a:prstGeom>
        </p:spPr>
        <p:txBody>
          <a:bodyPr wrap="square">
            <a:spAutoFit/>
          </a:bodyPr>
          <a:lstStyle/>
          <a:p>
            <a:pPr marL="342900" indent="-342900" algn="just">
              <a:spcBef>
                <a:spcPts val="1200"/>
              </a:spcBef>
              <a:buFont typeface="Wingdings" panose="05000000000000000000" pitchFamily="2" charset="2"/>
              <a:buChar char="ü"/>
            </a:pPr>
            <a:r>
              <a:rPr lang="az-Latn-AZ" b="1">
                <a:solidFill>
                  <a:srgbClr val="000066"/>
                </a:solidFill>
                <a:latin typeface="Times New Roman" panose="02020603050405020304" pitchFamily="18" charset="0"/>
                <a:ea typeface="Cambria" panose="02040503050406030204" pitchFamily="18" charset="0"/>
                <a:cs typeface="Times New Roman" panose="02020603050405020304" pitchFamily="18" charset="0"/>
              </a:rPr>
              <a:t>J.R.Əliyeva – </a:t>
            </a:r>
            <a:r>
              <a:rPr lang="az-Latn-AZ" b="1">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“Kənd əhalisinin həyat səviyyəsi: inklüziv inkişafa doğru” </a:t>
            </a:r>
            <a:r>
              <a:rPr lang="az-Latn-AZ" b="1">
                <a:solidFill>
                  <a:srgbClr val="000066"/>
                </a:solidFill>
                <a:latin typeface="Times New Roman" panose="02020603050405020304" pitchFamily="18" charset="0"/>
                <a:ea typeface="Cambria" panose="02040503050406030204" pitchFamily="18" charset="0"/>
                <a:cs typeface="Times New Roman" panose="02020603050405020304" pitchFamily="18" charset="0"/>
              </a:rPr>
              <a:t>– Bakı, 2025</a:t>
            </a: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814042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3"/>
          <p:cNvGrpSpPr/>
          <p:nvPr/>
        </p:nvGrpSpPr>
        <p:grpSpPr>
          <a:xfrm>
            <a:off x="0" y="1"/>
            <a:ext cx="12192000" cy="683849"/>
            <a:chOff x="-3854" y="5569"/>
            <a:chExt cx="9145016" cy="826949"/>
          </a:xfrm>
        </p:grpSpPr>
        <p:pic>
          <p:nvPicPr>
            <p:cNvPr id="14"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15" name="Рисунок 5"/>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49055" y="117988"/>
              <a:ext cx="548892" cy="578672"/>
            </a:xfrm>
            <a:prstGeom prst="rect">
              <a:avLst/>
            </a:prstGeom>
            <a:noFill/>
            <a:ln>
              <a:noFill/>
            </a:ln>
          </p:spPr>
        </p:pic>
        <p:sp>
          <p:nvSpPr>
            <p:cNvPr id="16"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8" name="Заголовок 1"/>
          <p:cNvSpPr txBox="1">
            <a:spLocks/>
          </p:cNvSpPr>
          <p:nvPr/>
        </p:nvSpPr>
        <p:spPr>
          <a:xfrm>
            <a:off x="6315562" y="692696"/>
            <a:ext cx="5220894"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MONOQRAFİYALARIMIZ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2" name="TextBox 2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7" name="TextBox 16"/>
          <p:cNvSpPr txBox="1"/>
          <p:nvPr/>
        </p:nvSpPr>
        <p:spPr>
          <a:xfrm>
            <a:off x="86615" y="1196362"/>
            <a:ext cx="7556839" cy="1508105"/>
          </a:xfrm>
          <a:prstGeom prst="rect">
            <a:avLst/>
          </a:prstGeom>
          <a:noFill/>
        </p:spPr>
        <p:txBody>
          <a:bodyPr wrap="square" rtlCol="0">
            <a:spAutoFit/>
          </a:bodyPr>
          <a:lstStyle/>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T.H.Hüseynov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“Azərbaycanın investisiya cəlbediciliyi: reallıqlar və perspektivlər”</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 Bakı, 2025</a:t>
            </a:r>
          </a:p>
          <a:p>
            <a:pPr algn="just">
              <a:spcBef>
                <a:spcPts val="1200"/>
              </a:spcBef>
            </a:pP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spcBef>
                <a:spcPts val="1200"/>
              </a:spcBef>
            </a:pPr>
            <a:endPar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 name="AutoShape 2" descr="blob:https://web.telegram.org/c4c839ae-bcd0-4ef5-9478-139569446a1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rotWithShape="1">
          <a:blip r:embed="rId6"/>
          <a:srcRect l="6093" t="2435" r="2508"/>
          <a:stretch/>
        </p:blipFill>
        <p:spPr>
          <a:xfrm>
            <a:off x="5759013" y="4040584"/>
            <a:ext cx="1884441" cy="2364391"/>
          </a:xfrm>
          <a:prstGeom prst="rect">
            <a:avLst/>
          </a:prstGeom>
          <a:ln w="15875">
            <a:solidFill>
              <a:schemeClr val="accent1"/>
            </a:solidFill>
          </a:ln>
        </p:spPr>
      </p:pic>
      <p:pic>
        <p:nvPicPr>
          <p:cNvPr id="5" name="Рисунок 4">
            <a:extLst>
              <a:ext uri="{FF2B5EF4-FFF2-40B4-BE49-F238E27FC236}">
                <a16:creationId xmlns:a16="http://schemas.microsoft.com/office/drawing/2014/main" id="{AA710E77-C648-497D-B204-5E377A7E0A9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52184" y="1289738"/>
            <a:ext cx="2000525" cy="2624583"/>
          </a:xfrm>
          <a:prstGeom prst="rect">
            <a:avLst/>
          </a:prstGeom>
        </p:spPr>
      </p:pic>
      <p:pic>
        <p:nvPicPr>
          <p:cNvPr id="7" name="Рисунок 6">
            <a:extLst>
              <a:ext uri="{FF2B5EF4-FFF2-40B4-BE49-F238E27FC236}">
                <a16:creationId xmlns:a16="http://schemas.microsoft.com/office/drawing/2014/main" id="{CCB23076-7D9E-43FB-824C-9C41CBE8D72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52184" y="4040586"/>
            <a:ext cx="2031688" cy="2387645"/>
          </a:xfrm>
          <a:prstGeom prst="rect">
            <a:avLst/>
          </a:prstGeom>
        </p:spPr>
      </p:pic>
      <p:pic>
        <p:nvPicPr>
          <p:cNvPr id="9" name="Рисунок 8">
            <a:extLst>
              <a:ext uri="{FF2B5EF4-FFF2-40B4-BE49-F238E27FC236}">
                <a16:creationId xmlns:a16="http://schemas.microsoft.com/office/drawing/2014/main" id="{EE82BFE5-F6BB-4B22-8983-67FE65FB2E6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84432" y="1289738"/>
            <a:ext cx="1940985" cy="2624580"/>
          </a:xfrm>
          <a:prstGeom prst="rect">
            <a:avLst/>
          </a:prstGeom>
        </p:spPr>
      </p:pic>
      <p:sp>
        <p:nvSpPr>
          <p:cNvPr id="11" name="Прямоугольник 10">
            <a:extLst>
              <a:ext uri="{FF2B5EF4-FFF2-40B4-BE49-F238E27FC236}">
                <a16:creationId xmlns:a16="http://schemas.microsoft.com/office/drawing/2014/main" id="{8658A470-5077-4AE1-A8C6-AE89FEDEB9C4}"/>
              </a:ext>
            </a:extLst>
          </p:cNvPr>
          <p:cNvSpPr/>
          <p:nvPr/>
        </p:nvSpPr>
        <p:spPr>
          <a:xfrm>
            <a:off x="86615" y="2480814"/>
            <a:ext cx="7511435" cy="1785104"/>
          </a:xfrm>
          <a:prstGeom prst="rect">
            <a:avLst/>
          </a:prstGeom>
        </p:spPr>
        <p:txBody>
          <a:bodyPr wrap="square">
            <a:spAutoFit/>
          </a:bodyPr>
          <a:lstStyle/>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Ş.T.Sadıqov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 “Tikinti materialları istehsalının rəqabətqabiliyyətli inkişaf potensialı”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Bakı, 2025</a:t>
            </a:r>
          </a:p>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V.M.Abbasova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 “Azərbaycanda aqrar sahənin dövlət tənzimlənməsi istiqamətləri”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Bakı, 2025</a:t>
            </a:r>
          </a:p>
          <a:p>
            <a:pPr marL="342900" indent="-342900" algn="just">
              <a:spcBef>
                <a:spcPts val="1200"/>
              </a:spcBef>
              <a:buFont typeface="Wingdings" panose="05000000000000000000" pitchFamily="2" charset="2"/>
              <a:buChar char="ü"/>
            </a:pPr>
            <a:endPar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Прямоугольник 19">
            <a:extLst>
              <a:ext uri="{FF2B5EF4-FFF2-40B4-BE49-F238E27FC236}">
                <a16:creationId xmlns:a16="http://schemas.microsoft.com/office/drawing/2014/main" id="{2D3A6188-01FF-428D-8820-E8F675E4C38E}"/>
              </a:ext>
            </a:extLst>
          </p:cNvPr>
          <p:cNvSpPr/>
          <p:nvPr/>
        </p:nvSpPr>
        <p:spPr>
          <a:xfrm>
            <a:off x="86615" y="1834483"/>
            <a:ext cx="7548185" cy="646331"/>
          </a:xfrm>
          <a:prstGeom prst="rect">
            <a:avLst/>
          </a:prstGeom>
        </p:spPr>
        <p:txBody>
          <a:bodyPr wrap="square">
            <a:spAutoFit/>
          </a:bodyPr>
          <a:lstStyle/>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A.A.Ağayarova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“Azərbaycan Respublikasında əhalinin beynəlxalq miqrasiaysı: əsas meyillər və problemlər”</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 Bakı, 2025</a:t>
            </a:r>
          </a:p>
        </p:txBody>
      </p:sp>
      <p:sp>
        <p:nvSpPr>
          <p:cNvPr id="23" name="Прямоугольник 22">
            <a:extLst>
              <a:ext uri="{FF2B5EF4-FFF2-40B4-BE49-F238E27FC236}">
                <a16:creationId xmlns:a16="http://schemas.microsoft.com/office/drawing/2014/main" id="{7346EF75-E515-45F2-8F4B-48EDAF85BC95}"/>
              </a:ext>
            </a:extLst>
          </p:cNvPr>
          <p:cNvSpPr/>
          <p:nvPr/>
        </p:nvSpPr>
        <p:spPr>
          <a:xfrm>
            <a:off x="86615" y="3784508"/>
            <a:ext cx="5655424" cy="2769989"/>
          </a:xfrm>
          <a:prstGeom prst="rect">
            <a:avLst/>
          </a:prstGeom>
        </p:spPr>
        <p:txBody>
          <a:bodyPr wrap="square">
            <a:spAutoFit/>
          </a:bodyPr>
          <a:lstStyle/>
          <a:p>
            <a:pPr algn="just">
              <a:spcBef>
                <a:spcPts val="1200"/>
              </a:spcBef>
            </a:pP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      Çapda olanlar: </a:t>
            </a:r>
          </a:p>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İ.M.Qurbanova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“Azərbaycanda əmək bazarı və kadr hazırlığının sosial-iqtisadi aspektləri”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monoqrafiya</a:t>
            </a:r>
          </a:p>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Y.M.Sadıqov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 “Aqroemal siyasəti: dövlət tənzimlənməsi və inkişaf strategiyası”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monoqrafiya</a:t>
            </a:r>
          </a:p>
          <a:p>
            <a:pPr marL="342900" indent="-342900" algn="just">
              <a:spcBef>
                <a:spcPts val="1200"/>
              </a:spcBef>
              <a:buFont typeface="Wingdings" panose="05000000000000000000" pitchFamily="2" charset="2"/>
              <a:buChar char="ü"/>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Y.M.Sadıqov –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“Aqrar emal sənayesinin iqtisadiyyatı”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dərs vəsaiti</a:t>
            </a:r>
          </a:p>
        </p:txBody>
      </p:sp>
      <p:pic>
        <p:nvPicPr>
          <p:cNvPr id="6" name="Рисунок 5">
            <a:extLst>
              <a:ext uri="{FF2B5EF4-FFF2-40B4-BE49-F238E27FC236}">
                <a16:creationId xmlns:a16="http://schemas.microsoft.com/office/drawing/2014/main" id="{26106094-2126-4F6D-9110-19635FB078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40976" y="4040585"/>
            <a:ext cx="1884441" cy="2387645"/>
          </a:xfrm>
          <a:prstGeom prst="rect">
            <a:avLst/>
          </a:prstGeom>
        </p:spPr>
      </p:pic>
    </p:spTree>
    <p:extLst>
      <p:ext uri="{BB962C8B-B14F-4D97-AF65-F5344CB8AC3E}">
        <p14:creationId xmlns:p14="http://schemas.microsoft.com/office/powerpoint/2010/main" val="2264557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3"/>
          <p:cNvGrpSpPr/>
          <p:nvPr/>
        </p:nvGrpSpPr>
        <p:grpSpPr>
          <a:xfrm>
            <a:off x="0" y="1"/>
            <a:ext cx="12192000" cy="683849"/>
            <a:chOff x="-3854" y="5569"/>
            <a:chExt cx="9145016" cy="826949"/>
          </a:xfrm>
        </p:grpSpPr>
        <p:pic>
          <p:nvPicPr>
            <p:cNvPr id="14"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15" name="Рисунок 5"/>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49055" y="117988"/>
              <a:ext cx="548892" cy="578672"/>
            </a:xfrm>
            <a:prstGeom prst="rect">
              <a:avLst/>
            </a:prstGeom>
            <a:noFill/>
            <a:ln>
              <a:noFill/>
            </a:ln>
          </p:spPr>
        </p:pic>
        <p:sp>
          <p:nvSpPr>
            <p:cNvPr id="16"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9" name="Скругленный прямоугольник 1"/>
          <p:cNvSpPr/>
          <p:nvPr/>
        </p:nvSpPr>
        <p:spPr>
          <a:xfrm>
            <a:off x="4211315" y="1878893"/>
            <a:ext cx="4967601" cy="800011"/>
          </a:xfrm>
          <a:prstGeom prst="roundRect">
            <a:avLst>
              <a:gd name="adj" fmla="val 4410"/>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r">
              <a:spcBef>
                <a:spcPts val="1200"/>
              </a:spcBef>
            </a:pPr>
            <a:r>
              <a:rPr lang="az-Latn-AZ" sz="2000" b="1" dirty="0">
                <a:solidFill>
                  <a:srgbClr val="860000"/>
                </a:solidFill>
                <a:latin typeface="Times New Roman" panose="02020603050405020304" pitchFamily="18" charset="0"/>
                <a:ea typeface="Cambria" pitchFamily="18" charset="0"/>
                <a:cs typeface="Times New Roman" panose="02020603050405020304" pitchFamily="18" charset="0"/>
              </a:rPr>
              <a:t>«İqtisadi artım və ictimai rifah» jurnalı</a:t>
            </a:r>
            <a:endParaRPr lang="az-Latn-AZ" sz="2000" b="1" dirty="0">
              <a:solidFill>
                <a:srgbClr val="C00000"/>
              </a:solidFill>
              <a:latin typeface="Times New Roman" panose="02020603050405020304" pitchFamily="18" charset="0"/>
              <a:ea typeface="Cambria" panose="02040503050406030204" pitchFamily="18" charset="0"/>
              <a:cs typeface="Times New Roman" panose="02020603050405020304" pitchFamily="18" charset="0"/>
            </a:endParaRPr>
          </a:p>
          <a:p>
            <a:pPr algn="r">
              <a:spcBef>
                <a:spcPts val="600"/>
              </a:spcBef>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Xüsusi buraxılış və 3 nömrəsi nəşr edilmişdir.</a:t>
            </a:r>
          </a:p>
        </p:txBody>
      </p:sp>
      <p:sp>
        <p:nvSpPr>
          <p:cNvPr id="18" name="Заголовок 1"/>
          <p:cNvSpPr txBox="1">
            <a:spLocks/>
          </p:cNvSpPr>
          <p:nvPr/>
        </p:nvSpPr>
        <p:spPr>
          <a:xfrm>
            <a:off x="6311448" y="841347"/>
            <a:ext cx="5220894"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spc="2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JURNAL VƏ BÜLLETENLƏRİMİZ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5122" name="Picture 2" descr="&amp;quot;İqtisadi Artım və İctimai Rifah&amp;quot; jurnalı №1, 20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6503" y="2146192"/>
            <a:ext cx="2068405" cy="2866984"/>
          </a:xfrm>
          <a:prstGeom prst="rect">
            <a:avLst/>
          </a:prstGeom>
          <a:ln>
            <a:noFill/>
          </a:ln>
          <a:effectLst>
            <a:reflection blurRad="12700" stA="30000" endPos="30000" dist="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0" name="Прямоугольник 4"/>
          <p:cNvSpPr/>
          <p:nvPr/>
        </p:nvSpPr>
        <p:spPr>
          <a:xfrm>
            <a:off x="4015400" y="2804899"/>
            <a:ext cx="5574575" cy="2400657"/>
          </a:xfrm>
          <a:prstGeom prst="rect">
            <a:avLst/>
          </a:prstGeom>
        </p:spPr>
        <p:txBody>
          <a:bodyPr wrap="square">
            <a:spAutoFit/>
          </a:bodyPr>
          <a:lstStyle/>
          <a:p>
            <a:pPr algn="just">
              <a:spcBef>
                <a:spcPts val="600"/>
              </a:spcBef>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2 bülleten işıq üzü görüb:</a:t>
            </a:r>
          </a:p>
          <a:p>
            <a:pPr marL="342900" indent="-342900" algn="just">
              <a:spcBef>
                <a:spcPts val="600"/>
              </a:spcBef>
              <a:buFont typeface="+mj-lt"/>
              <a:buAutoNum type="arabicPeriod"/>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Y.Məmmədovun müəllifliyi ilə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“Azərbaycanda rəqəmsal ödəniş xidmətləri bazarının müasir inkişafı”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adlı bülleteni</a:t>
            </a:r>
          </a:p>
          <a:p>
            <a:pPr marL="342900" indent="-342900" algn="just">
              <a:spcBef>
                <a:spcPts val="600"/>
              </a:spcBef>
              <a:buFont typeface="+mj-lt"/>
              <a:buAutoNum type="arabicPeriod"/>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Y.Məmmədovun müəllifliyi ilə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“Azərbaycanda fond bazarının inkişafı”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adlı bülleteni</a:t>
            </a:r>
          </a:p>
        </p:txBody>
      </p:sp>
      <p:pic>
        <p:nvPicPr>
          <p:cNvPr id="3074" name="Picture 2" descr="Xeber Fotos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360" y="1051866"/>
            <a:ext cx="2266665" cy="3039068"/>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3076" name="Picture 4" descr="Xeber Fotosu"/>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9710" y="3429000"/>
            <a:ext cx="2087352" cy="2895252"/>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738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5"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2" name="Прямоугольник 1"/>
          <p:cNvSpPr/>
          <p:nvPr/>
        </p:nvSpPr>
        <p:spPr>
          <a:xfrm>
            <a:off x="260775" y="2379652"/>
            <a:ext cx="9612485" cy="3539430"/>
          </a:xfrm>
          <a:prstGeom prst="rect">
            <a:avLst/>
          </a:prstGeom>
        </p:spPr>
        <p:txBody>
          <a:bodyPr wrap="square">
            <a:spAutoFit/>
          </a:bodyPr>
          <a:lstStyle/>
          <a:p>
            <a:pPr algn="just"/>
            <a:r>
              <a:rPr lang="en-US" sz="1600" b="1" dirty="0" err="1">
                <a:solidFill>
                  <a:srgbClr val="002060"/>
                </a:solidFill>
                <a:latin typeface="Times New Roman" panose="02020603050405020304" pitchFamily="18" charset="0"/>
                <a:cs typeface="Times New Roman" panose="02020603050405020304" pitchFamily="18" charset="0"/>
              </a:rPr>
              <a:t>Abdullayeva</a:t>
            </a:r>
            <a:r>
              <a:rPr lang="en-US" sz="1600" b="1" dirty="0">
                <a:solidFill>
                  <a:srgbClr val="002060"/>
                </a:solidFill>
                <a:latin typeface="Times New Roman" panose="02020603050405020304" pitchFamily="18" charset="0"/>
                <a:cs typeface="Times New Roman" panose="02020603050405020304" pitchFamily="18" charset="0"/>
              </a:rPr>
              <a:t> </a:t>
            </a:r>
            <a:r>
              <a:rPr lang="az-Latn-AZ" sz="1600" b="1" dirty="0">
                <a:solidFill>
                  <a:srgbClr val="002060"/>
                </a:solidFill>
                <a:latin typeface="Times New Roman" panose="02020603050405020304" pitchFamily="18" charset="0"/>
                <a:cs typeface="Times New Roman" panose="02020603050405020304" pitchFamily="18" charset="0"/>
              </a:rPr>
              <a:t>R. </a:t>
            </a:r>
            <a:r>
              <a:rPr lang="en-US" sz="1600" b="1" dirty="0">
                <a:solidFill>
                  <a:srgbClr val="002060"/>
                </a:solidFill>
                <a:latin typeface="Times New Roman" panose="02020603050405020304" pitchFamily="18" charset="0"/>
                <a:cs typeface="Times New Roman" panose="02020603050405020304" pitchFamily="18" charset="0"/>
              </a:rPr>
              <a:t>– </a:t>
            </a:r>
            <a:r>
              <a:rPr lang="en-US" sz="1600" dirty="0">
                <a:solidFill>
                  <a:srgbClr val="002060"/>
                </a:solidFill>
                <a:latin typeface="Times New Roman" panose="02020603050405020304" pitchFamily="18" charset="0"/>
                <a:cs typeface="Times New Roman" panose="02020603050405020304" pitchFamily="18" charset="0"/>
              </a:rPr>
              <a:t>Assessment of the impacts of digitalization on the female labor market of Azerbaijan: Based on the results of a sociological survey, “VIII International Applied Social Sciences Congress”-C-IASOS, 2024 </a:t>
            </a:r>
            <a:r>
              <a:rPr lang="en-US" sz="1600" dirty="0" err="1">
                <a:solidFill>
                  <a:srgbClr val="002060"/>
                </a:solidFill>
                <a:latin typeface="Times New Roman" panose="02020603050405020304" pitchFamily="18" charset="0"/>
                <a:cs typeface="Times New Roman" panose="02020603050405020304" pitchFamily="18" charset="0"/>
              </a:rPr>
              <a:t>Peja</a:t>
            </a:r>
            <a:r>
              <a:rPr lang="en-US" sz="1600" dirty="0">
                <a:solidFill>
                  <a:srgbClr val="002060"/>
                </a:solidFill>
                <a:latin typeface="Times New Roman" panose="02020603050405020304" pitchFamily="18" charset="0"/>
                <a:cs typeface="Times New Roman" panose="02020603050405020304" pitchFamily="18" charset="0"/>
              </a:rPr>
              <a:t>-Kosovo, SCOPUS, Kosovo</a:t>
            </a:r>
            <a:endParaRPr lang="az-Latn-AZ" sz="1600" dirty="0">
              <a:solidFill>
                <a:srgbClr val="002060"/>
              </a:solidFill>
              <a:latin typeface="Times New Roman" panose="02020603050405020304" pitchFamily="18" charset="0"/>
              <a:cs typeface="Times New Roman" panose="02020603050405020304" pitchFamily="18" charset="0"/>
            </a:endParaRPr>
          </a:p>
          <a:p>
            <a:pPr algn="just"/>
            <a:r>
              <a:rPr lang="az-Latn-AZ" sz="1600" b="1" dirty="0">
                <a:solidFill>
                  <a:srgbClr val="002060"/>
                </a:solidFill>
                <a:latin typeface="Times New Roman" panose="02020603050405020304" pitchFamily="18" charset="0"/>
                <a:cs typeface="Times New Roman" panose="02020603050405020304" pitchFamily="18" charset="0"/>
              </a:rPr>
              <a:t>Abdullayeva R., Zeynalov E. </a:t>
            </a:r>
            <a:r>
              <a:rPr lang="az-Latn-AZ" sz="1600" dirty="0">
                <a:solidFill>
                  <a:srgbClr val="002060"/>
                </a:solidFill>
                <a:latin typeface="Times New Roman" panose="02020603050405020304" pitchFamily="18" charset="0"/>
                <a:cs typeface="Times New Roman" panose="02020603050405020304" pitchFamily="18" charset="0"/>
              </a:rPr>
              <a:t>– Assessment of the impact of inflation on the social welfare in the republic of Azerbaijan, Sağlık və sosyal refah dergisi, Dergipark, 2025-1, Türkiyə</a:t>
            </a:r>
          </a:p>
          <a:p>
            <a:pPr algn="just"/>
            <a:r>
              <a:rPr lang="az-Latn-AZ" sz="1600" b="1" dirty="0">
                <a:solidFill>
                  <a:srgbClr val="002060"/>
                </a:solidFill>
                <a:latin typeface="Times New Roman" panose="02020603050405020304" pitchFamily="18" charset="0"/>
                <a:cs typeface="Times New Roman" panose="02020603050405020304" pitchFamily="18" charset="0"/>
              </a:rPr>
              <a:t>Abdullayeva R., Əliyeva M. </a:t>
            </a:r>
            <a:r>
              <a:rPr lang="az-Latn-AZ" sz="1600" dirty="0">
                <a:solidFill>
                  <a:srgbClr val="002060"/>
                </a:solidFill>
                <a:latin typeface="Times New Roman" panose="02020603050405020304" pitchFamily="18" charset="0"/>
                <a:cs typeface="Times New Roman" panose="02020603050405020304" pitchFamily="18" charset="0"/>
              </a:rPr>
              <a:t>– The role of public-private partnership in reducing informal employment in the Republic of Azerbaijan, II </a:t>
            </a:r>
            <a:r>
              <a:rPr lang="ru-RU" sz="1600" dirty="0">
                <a:solidFill>
                  <a:srgbClr val="002060"/>
                </a:solidFill>
                <a:latin typeface="Times New Roman" panose="02020603050405020304" pitchFamily="18" charset="0"/>
                <a:cs typeface="Times New Roman" panose="02020603050405020304" pitchFamily="18" charset="0"/>
              </a:rPr>
              <a:t>международная научно-практическая конференция «Современные тренды и приоритеты устойчивого развития регионов» (СТПР24) посвященная 300-летию Российской академии наук, РИНЦ, </a:t>
            </a:r>
            <a:r>
              <a:rPr lang="az-Latn-AZ" sz="1600" dirty="0">
                <a:solidFill>
                  <a:srgbClr val="002060"/>
                </a:solidFill>
                <a:latin typeface="Times New Roman" panose="02020603050405020304" pitchFamily="18" charset="0"/>
                <a:cs typeface="Times New Roman" panose="02020603050405020304" pitchFamily="18" charset="0"/>
              </a:rPr>
              <a:t>Rusiya </a:t>
            </a:r>
          </a:p>
          <a:p>
            <a:pPr algn="just"/>
            <a:r>
              <a:rPr lang="az-Latn-AZ" sz="1600" b="1" dirty="0">
                <a:solidFill>
                  <a:srgbClr val="002060"/>
                </a:solidFill>
                <a:latin typeface="Times New Roman" panose="02020603050405020304" pitchFamily="18" charset="0"/>
                <a:cs typeface="Times New Roman" panose="02020603050405020304" pitchFamily="18" charset="0"/>
              </a:rPr>
              <a:t>Abdullayeva R., Əliyeva M. </a:t>
            </a:r>
            <a:r>
              <a:rPr lang="az-Latn-AZ" sz="1600" dirty="0">
                <a:solidFill>
                  <a:srgbClr val="002060"/>
                </a:solidFill>
                <a:latin typeface="Times New Roman" panose="02020603050405020304" pitchFamily="18" charset="0"/>
                <a:cs typeface="Times New Roman" panose="02020603050405020304" pitchFamily="18" charset="0"/>
              </a:rPr>
              <a:t>– The role of employment in strengthening the social protection of war veterans, “</a:t>
            </a:r>
            <a:r>
              <a:rPr lang="ru-RU" sz="1600" dirty="0">
                <a:solidFill>
                  <a:srgbClr val="002060"/>
                </a:solidFill>
                <a:latin typeface="Times New Roman" panose="02020603050405020304" pitchFamily="18" charset="0"/>
                <a:cs typeface="Times New Roman" panose="02020603050405020304" pitchFamily="18" charset="0"/>
              </a:rPr>
              <a:t>Технологии</a:t>
            </a:r>
            <a:r>
              <a:rPr lang="az-Latn-AZ" sz="1600" dirty="0">
                <a:solidFill>
                  <a:srgbClr val="002060"/>
                </a:solidFill>
                <a:latin typeface="Times New Roman" panose="02020603050405020304" pitchFamily="18" charset="0"/>
                <a:cs typeface="Times New Roman" panose="02020603050405020304" pitchFamily="18" charset="0"/>
              </a:rPr>
              <a:t> </a:t>
            </a:r>
            <a:r>
              <a:rPr lang="ru-RU" sz="1600" dirty="0">
                <a:solidFill>
                  <a:srgbClr val="002060"/>
                </a:solidFill>
                <a:latin typeface="Times New Roman" panose="02020603050405020304" pitchFamily="18" charset="0"/>
                <a:cs typeface="Times New Roman" panose="02020603050405020304" pitchFamily="18" charset="0"/>
              </a:rPr>
              <a:t>социальной работы, В различных сферах жизнедеятельности”, </a:t>
            </a:r>
            <a:r>
              <a:rPr lang="az-Latn-AZ" sz="1600" dirty="0">
                <a:solidFill>
                  <a:srgbClr val="002060"/>
                </a:solidFill>
                <a:latin typeface="Times New Roman" panose="02020603050405020304" pitchFamily="18" charset="0"/>
                <a:cs typeface="Times New Roman" panose="02020603050405020304" pitchFamily="18" charset="0"/>
              </a:rPr>
              <a:t>Rusiya, Dərbənd, </a:t>
            </a:r>
            <a:r>
              <a:rPr lang="ru-RU" sz="1600" dirty="0">
                <a:solidFill>
                  <a:srgbClr val="002060"/>
                </a:solidFill>
                <a:latin typeface="Times New Roman" panose="02020603050405020304" pitchFamily="18" charset="0"/>
                <a:cs typeface="Times New Roman" panose="02020603050405020304" pitchFamily="18" charset="0"/>
              </a:rPr>
              <a:t>РИНЦ, </a:t>
            </a:r>
            <a:r>
              <a:rPr lang="az-Latn-AZ" sz="1600" dirty="0">
                <a:solidFill>
                  <a:srgbClr val="002060"/>
                </a:solidFill>
                <a:latin typeface="Times New Roman" panose="02020603050405020304" pitchFamily="18" charset="0"/>
                <a:cs typeface="Times New Roman" panose="02020603050405020304" pitchFamily="18" charset="0"/>
              </a:rPr>
              <a:t>Rusiya</a:t>
            </a:r>
          </a:p>
          <a:p>
            <a:pPr algn="just"/>
            <a:r>
              <a:rPr lang="ru-RU" sz="1600" b="1" dirty="0">
                <a:solidFill>
                  <a:srgbClr val="002060"/>
                </a:solidFill>
                <a:latin typeface="Times New Roman" panose="02020603050405020304" pitchFamily="18" charset="0"/>
                <a:cs typeface="Times New Roman" panose="02020603050405020304" pitchFamily="18" charset="0"/>
              </a:rPr>
              <a:t>Abdullayeva R. </a:t>
            </a:r>
            <a:r>
              <a:rPr lang="ru-RU" sz="1600" dirty="0">
                <a:solidFill>
                  <a:srgbClr val="002060"/>
                </a:solidFill>
                <a:latin typeface="Times New Roman" panose="02020603050405020304" pitchFamily="18" charset="0"/>
                <a:cs typeface="Times New Roman" panose="02020603050405020304" pitchFamily="18" charset="0"/>
              </a:rPr>
              <a:t>Роль социального предпринимательства в обеспечении занятости в регионах Азербайджана, III Международная научно-практическая конференция «Современные тренды и приоритеты устойчивого развития регионов» (СТПР25) посвященная 80-летию ДФИЦ РАН 27 мая 2025 года, РИНЦ, Rusiya</a:t>
            </a:r>
            <a:endParaRPr lang="az-Latn-AZ" sz="1600" dirty="0">
              <a:solidFill>
                <a:srgbClr val="00206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291007" y="1490210"/>
            <a:ext cx="9331614" cy="923330"/>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grpSp>
        <p:nvGrpSpPr>
          <p:cNvPr id="3" name="Grup 2"/>
          <p:cNvGrpSpPr/>
          <p:nvPr/>
        </p:nvGrpSpPr>
        <p:grpSpPr>
          <a:xfrm>
            <a:off x="9887683" y="1589691"/>
            <a:ext cx="2059500" cy="4742362"/>
            <a:chOff x="9338808" y="1384234"/>
            <a:chExt cx="2559571" cy="5676120"/>
          </a:xfrm>
        </p:grpSpPr>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4089" y="5740352"/>
              <a:ext cx="2387050" cy="1320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Economics, Management and Sustainability: Essays in Honour of Anup Sinha |  SpringerLin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43618" y="2530725"/>
              <a:ext cx="1457325" cy="21907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82012" y="3681788"/>
              <a:ext cx="1440160" cy="2079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38808" y="1384234"/>
              <a:ext cx="2559571" cy="95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068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293858" y="1891682"/>
            <a:ext cx="11318342" cy="4662815"/>
          </a:xfrm>
          <a:prstGeom prst="rect">
            <a:avLst/>
          </a:prstGeom>
        </p:spPr>
        <p:txBody>
          <a:bodyPr wrap="square">
            <a:spAutoFit/>
          </a:bodyPr>
          <a:lstStyle/>
          <a:p>
            <a:pPr algn="just">
              <a:spcBef>
                <a:spcPts val="600"/>
              </a:spcBef>
            </a:pPr>
            <a:r>
              <a:rPr lang="en-US" sz="1600" b="1" dirty="0" err="1">
                <a:solidFill>
                  <a:srgbClr val="002060"/>
                </a:solidFill>
                <a:latin typeface="Times New Roman" panose="02020603050405020304" pitchFamily="18" charset="0"/>
                <a:cs typeface="Times New Roman" panose="02020603050405020304" pitchFamily="18" charset="0"/>
              </a:rPr>
              <a:t>Abdullayeva</a:t>
            </a:r>
            <a:r>
              <a:rPr lang="en-US" sz="1600" b="1" dirty="0">
                <a:solidFill>
                  <a:srgbClr val="002060"/>
                </a:solidFill>
                <a:latin typeface="Times New Roman" panose="02020603050405020304" pitchFamily="18" charset="0"/>
                <a:cs typeface="Times New Roman" panose="02020603050405020304" pitchFamily="18" charset="0"/>
              </a:rPr>
              <a:t> R. </a:t>
            </a:r>
            <a:r>
              <a:rPr lang="en-US" sz="1600" dirty="0">
                <a:solidFill>
                  <a:srgbClr val="002060"/>
                </a:solidFill>
                <a:latin typeface="Times New Roman" panose="02020603050405020304" pitchFamily="18" charset="0"/>
                <a:cs typeface="Times New Roman" panose="02020603050405020304" pitchFamily="18" charset="0"/>
              </a:rPr>
              <a:t>– Formation of the inclusive education system in Azerbaijan, In memory of the </a:t>
            </a:r>
            <a:r>
              <a:rPr lang="en-US" sz="1600" dirty="0" err="1">
                <a:solidFill>
                  <a:srgbClr val="002060"/>
                </a:solidFill>
                <a:latin typeface="Times New Roman" panose="02020603050405020304" pitchFamily="18" charset="0"/>
                <a:cs typeface="Times New Roman" panose="02020603050405020304" pitchFamily="18" charset="0"/>
              </a:rPr>
              <a:t>Nazarovs</a:t>
            </a:r>
            <a:r>
              <a:rPr lang="en-US" sz="1600" dirty="0">
                <a:solidFill>
                  <a:srgbClr val="002060"/>
                </a:solidFill>
                <a:latin typeface="Times New Roman" panose="02020603050405020304" pitchFamily="18" charset="0"/>
                <a:cs typeface="Times New Roman" panose="02020603050405020304" pitchFamily="18" charset="0"/>
              </a:rPr>
              <a:t>" international scientific-practical conference dedicated to the 70th anniversary of professor, doctor of economic sciences </a:t>
            </a:r>
            <a:r>
              <a:rPr lang="en-US" sz="1600" dirty="0" err="1">
                <a:solidFill>
                  <a:srgbClr val="002060"/>
                </a:solidFill>
                <a:latin typeface="Times New Roman" panose="02020603050405020304" pitchFamily="18" charset="0"/>
                <a:cs typeface="Times New Roman" panose="02020603050405020304" pitchFamily="18" charset="0"/>
              </a:rPr>
              <a:t>Gulchehra</a:t>
            </a:r>
            <a:r>
              <a:rPr lang="en-US" sz="1600" dirty="0">
                <a:solidFill>
                  <a:srgbClr val="002060"/>
                </a:solidFill>
                <a:latin typeface="Times New Roman" panose="02020603050405020304" pitchFamily="18" charset="0"/>
                <a:cs typeface="Times New Roman" panose="02020603050405020304" pitchFamily="18" charset="0"/>
              </a:rPr>
              <a:t> </a:t>
            </a:r>
            <a:r>
              <a:rPr lang="en-US" sz="1600" dirty="0" err="1">
                <a:solidFill>
                  <a:srgbClr val="002060"/>
                </a:solidFill>
                <a:latin typeface="Times New Roman" panose="02020603050405020304" pitchFamily="18" charset="0"/>
                <a:cs typeface="Times New Roman" panose="02020603050405020304" pitchFamily="18" charset="0"/>
              </a:rPr>
              <a:t>Gazievna</a:t>
            </a:r>
            <a:r>
              <a:rPr lang="en-US" sz="1600" dirty="0">
                <a:solidFill>
                  <a:srgbClr val="002060"/>
                </a:solidFill>
                <a:latin typeface="Times New Roman" panose="02020603050405020304" pitchFamily="18" charset="0"/>
                <a:cs typeface="Times New Roman" panose="02020603050405020304" pitchFamily="18" charset="0"/>
              </a:rPr>
              <a:t> </a:t>
            </a:r>
            <a:r>
              <a:rPr lang="en-US" sz="1600" dirty="0" err="1">
                <a:solidFill>
                  <a:srgbClr val="002060"/>
                </a:solidFill>
                <a:latin typeface="Times New Roman" panose="02020603050405020304" pitchFamily="18" charset="0"/>
                <a:cs typeface="Times New Roman" panose="02020603050405020304" pitchFamily="18" charset="0"/>
              </a:rPr>
              <a:t>Nazarova</a:t>
            </a:r>
            <a:r>
              <a:rPr lang="en-US" sz="1600" dirty="0">
                <a:solidFill>
                  <a:srgbClr val="002060"/>
                </a:solidFill>
                <a:latin typeface="Times New Roman" panose="02020603050405020304" pitchFamily="18" charset="0"/>
                <a:cs typeface="Times New Roman" panose="02020603050405020304" pitchFamily="18" charset="0"/>
              </a:rPr>
              <a:t>, May 23, 2025, Copernicus, </a:t>
            </a:r>
            <a:r>
              <a:rPr lang="en-US" sz="1600" dirty="0" err="1">
                <a:solidFill>
                  <a:srgbClr val="002060"/>
                </a:solidFill>
                <a:latin typeface="Times New Roman" panose="02020603050405020304" pitchFamily="18" charset="0"/>
                <a:cs typeface="Times New Roman" panose="02020603050405020304" pitchFamily="18" charset="0"/>
              </a:rPr>
              <a:t>Özbəkistan</a:t>
            </a:r>
            <a:endParaRPr lang="az-Latn-AZ" sz="1600" b="1" dirty="0">
              <a:solidFill>
                <a:srgbClr val="002060"/>
              </a:solidFill>
              <a:latin typeface="Times New Roman" panose="02020603050405020304" pitchFamily="18" charset="0"/>
              <a:cs typeface="Times New Roman" panose="02020603050405020304" pitchFamily="18" charset="0"/>
            </a:endParaRP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Həşimova V. – </a:t>
            </a:r>
            <a:r>
              <a:rPr lang="ru-RU" sz="1600" dirty="0">
                <a:solidFill>
                  <a:srgbClr val="002060"/>
                </a:solidFill>
                <a:latin typeface="Times New Roman" panose="02020603050405020304" pitchFamily="18" charset="0"/>
                <a:cs typeface="Times New Roman" panose="02020603050405020304" pitchFamily="18" charset="0"/>
              </a:rPr>
              <a:t>Уровень занятости пенсионеров в Азербайджане, Министерство труда и социального развития Республики Дагестан Международная научно-практическая конференция «Технологии Социальной работы в различных сферах жизнедеятельности», посвященная Году защитника Отечества в России, РИНЦ, </a:t>
            </a:r>
            <a:r>
              <a:rPr lang="az-Latn-AZ" sz="1600" dirty="0">
                <a:solidFill>
                  <a:srgbClr val="002060"/>
                </a:solidFill>
                <a:latin typeface="Times New Roman" panose="02020603050405020304" pitchFamily="18" charset="0"/>
                <a:cs typeface="Times New Roman" panose="02020603050405020304" pitchFamily="18" charset="0"/>
              </a:rPr>
              <a:t>Rusiya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Əliyeva M. – </a:t>
            </a:r>
            <a:r>
              <a:rPr lang="az-Latn-AZ" sz="1600" dirty="0">
                <a:solidFill>
                  <a:srgbClr val="002060"/>
                </a:solidFill>
                <a:latin typeface="Times New Roman" panose="02020603050405020304" pitchFamily="18" charset="0"/>
                <a:cs typeface="Times New Roman" panose="02020603050405020304" pitchFamily="18" charset="0"/>
              </a:rPr>
              <a:t>Enhancing financial inclusion to restore trust in the pension system through public-private partnerships, “In memory of the Nazarovs” I international scientific-practical conference dedicated to the 70th anniversary of professor, doctor of economic sciences Gulchehra Gazievna Nazarov, Özbəkistan, Daşkənd, Copernicus, Özbəkistan</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Fətəliyeva G. </a:t>
            </a:r>
            <a:r>
              <a:rPr lang="az-Latn-AZ" sz="1600" dirty="0">
                <a:solidFill>
                  <a:srgbClr val="002060"/>
                </a:solidFill>
                <a:latin typeface="Times New Roman" panose="02020603050405020304" pitchFamily="18" charset="0"/>
                <a:cs typeface="Times New Roman" panose="02020603050405020304" pitchFamily="18" charset="0"/>
              </a:rPr>
              <a:t>– “The impact of digital transformation on the sustainable development of the Azerbaijani economy”. International Journal of Computational and Experimental Science and Engineering, 11(2). pp.1901-1909. SCOPUS. DOI: https://doi.org/10.22399/ijcesen.1322. (Nariman Hajiyev, Vilayat Ismayilov, Lala Mahmudova, Sabina Asadova)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Yadigarov T. </a:t>
            </a:r>
            <a:r>
              <a:rPr lang="az-Latn-AZ" sz="1600" dirty="0">
                <a:solidFill>
                  <a:srgbClr val="002060"/>
                </a:solidFill>
                <a:latin typeface="Times New Roman" panose="02020603050405020304" pitchFamily="18" charset="0"/>
                <a:cs typeface="Times New Roman" panose="02020603050405020304" pitchFamily="18" charset="0"/>
              </a:rPr>
              <a:t>– Chapter Main directions of associative activity of Azerbaijan with world countries, Applications of Mathematics in Science and Technology, Birləşmiş Krallıq, DOİ.10.1201/9781003606659-29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Yadigarov T. </a:t>
            </a:r>
            <a:r>
              <a:rPr lang="az-Latn-AZ" sz="1600" dirty="0">
                <a:solidFill>
                  <a:srgbClr val="002060"/>
                </a:solidFill>
                <a:latin typeface="Times New Roman" panose="02020603050405020304" pitchFamily="18" charset="0"/>
                <a:cs typeface="Times New Roman" panose="02020603050405020304" pitchFamily="18" charset="0"/>
              </a:rPr>
              <a:t>– Econometric evaluation of the financial position of marine transport in the conditions of Uncertainty, 17 th International Conference on Theory and Application of Fuzzy Systems, Soft Computing and AI Tools, 24-25 AUGUST, IAŞI-ROMANIA, SPRİNGER</a:t>
            </a:r>
          </a:p>
        </p:txBody>
      </p:sp>
      <p:sp>
        <p:nvSpPr>
          <p:cNvPr id="19" name="Прямоугольник 13"/>
          <p:cNvSpPr/>
          <p:nvPr/>
        </p:nvSpPr>
        <p:spPr>
          <a:xfrm>
            <a:off x="293858" y="1281534"/>
            <a:ext cx="11604284"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8661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308083" y="1938452"/>
            <a:ext cx="11528773" cy="4493538"/>
          </a:xfrm>
          <a:prstGeom prst="rect">
            <a:avLst/>
          </a:prstGeom>
        </p:spPr>
        <p:txBody>
          <a:bodyPr wrap="square">
            <a:spAutoFit/>
          </a:bodyPr>
          <a:lstStyle/>
          <a:p>
            <a:pPr algn="just">
              <a:spcBef>
                <a:spcPts val="600"/>
              </a:spcBef>
            </a:pPr>
            <a:r>
              <a:rPr lang="en-US" sz="1600" b="1" dirty="0" err="1">
                <a:solidFill>
                  <a:srgbClr val="002060"/>
                </a:solidFill>
                <a:latin typeface="Times New Roman" panose="02020603050405020304" pitchFamily="18" charset="0"/>
                <a:cs typeface="Times New Roman" panose="02020603050405020304" pitchFamily="18" charset="0"/>
              </a:rPr>
              <a:t>Nurəliyeva</a:t>
            </a:r>
            <a:r>
              <a:rPr lang="en-US" sz="1600" b="1" dirty="0">
                <a:solidFill>
                  <a:srgbClr val="002060"/>
                </a:solidFill>
                <a:latin typeface="Times New Roman" panose="02020603050405020304" pitchFamily="18" charset="0"/>
                <a:cs typeface="Times New Roman" panose="02020603050405020304" pitchFamily="18" charset="0"/>
              </a:rPr>
              <a:t> R. </a:t>
            </a:r>
            <a:r>
              <a:rPr lang="en-US" sz="1600" dirty="0">
                <a:solidFill>
                  <a:srgbClr val="002060"/>
                </a:solidFill>
                <a:latin typeface="Times New Roman" panose="02020603050405020304" pitchFamily="18" charset="0"/>
                <a:cs typeface="Times New Roman" panose="02020603050405020304" pitchFamily="18" charset="0"/>
              </a:rPr>
              <a:t>– Contemporary State of Conventional and Renewable Energy Sources, Published online:21 </a:t>
            </a:r>
            <a:r>
              <a:rPr lang="en-US" sz="1600" dirty="0" err="1">
                <a:solidFill>
                  <a:srgbClr val="002060"/>
                </a:solidFill>
                <a:latin typeface="Times New Roman" panose="02020603050405020304" pitchFamily="18" charset="0"/>
                <a:cs typeface="Times New Roman" panose="02020603050405020304" pitchFamily="18" charset="0"/>
              </a:rPr>
              <a:t>yanuary</a:t>
            </a:r>
            <a:r>
              <a:rPr lang="en-US" sz="1600" dirty="0">
                <a:solidFill>
                  <a:srgbClr val="002060"/>
                </a:solidFill>
                <a:latin typeface="Times New Roman" panose="02020603050405020304" pitchFamily="18" charset="0"/>
                <a:cs typeface="Times New Roman" panose="02020603050405020304" pitchFamily="18" charset="0"/>
              </a:rPr>
              <a:t> 2025, </a:t>
            </a:r>
            <a:r>
              <a:rPr lang="en-US" sz="1600" dirty="0" err="1">
                <a:solidFill>
                  <a:srgbClr val="002060"/>
                </a:solidFill>
                <a:latin typeface="Times New Roman" panose="02020603050405020304" pitchFamily="18" charset="0"/>
                <a:cs typeface="Times New Roman" panose="02020603050405020304" pitchFamily="18" charset="0"/>
              </a:rPr>
              <a:t>Birləşmiş</a:t>
            </a:r>
            <a:r>
              <a:rPr lang="en-US" sz="1600" dirty="0">
                <a:solidFill>
                  <a:srgbClr val="002060"/>
                </a:solidFill>
                <a:latin typeface="Times New Roman" panose="02020603050405020304" pitchFamily="18" charset="0"/>
                <a:cs typeface="Times New Roman" panose="02020603050405020304" pitchFamily="18" charset="0"/>
              </a:rPr>
              <a:t> </a:t>
            </a:r>
            <a:r>
              <a:rPr lang="en-US" sz="1600" dirty="0" err="1">
                <a:solidFill>
                  <a:srgbClr val="002060"/>
                </a:solidFill>
                <a:latin typeface="Times New Roman" panose="02020603050405020304" pitchFamily="18" charset="0"/>
                <a:cs typeface="Times New Roman" panose="02020603050405020304" pitchFamily="18" charset="0"/>
              </a:rPr>
              <a:t>Krallıq</a:t>
            </a:r>
            <a:r>
              <a:rPr lang="en-US" sz="1600" dirty="0">
                <a:solidFill>
                  <a:srgbClr val="002060"/>
                </a:solidFill>
                <a:latin typeface="Times New Roman" panose="02020603050405020304" pitchFamily="18" charset="0"/>
                <a:cs typeface="Times New Roman" panose="02020603050405020304" pitchFamily="18" charset="0"/>
              </a:rPr>
              <a:t> </a:t>
            </a:r>
            <a:endParaRPr lang="az-Latn-AZ" sz="1600" b="1" dirty="0">
              <a:solidFill>
                <a:srgbClr val="002060"/>
              </a:solidFill>
              <a:latin typeface="Times New Roman" panose="02020603050405020304" pitchFamily="18" charset="0"/>
              <a:cs typeface="Times New Roman" panose="02020603050405020304" pitchFamily="18" charset="0"/>
            </a:endParaRP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a:t>
            </a:r>
            <a:r>
              <a:rPr lang="az-Latn-AZ" sz="1600" dirty="0">
                <a:solidFill>
                  <a:srgbClr val="002060"/>
                </a:solidFill>
                <a:latin typeface="Times New Roman" panose="02020603050405020304" pitchFamily="18" charset="0"/>
                <a:cs typeface="Times New Roman" panose="02020603050405020304" pitchFamily="18" charset="0"/>
              </a:rPr>
              <a:t>– Some Economic, Technical and Environment al challenges of  wind energy / The Seventh Eurasian Conference RISK-2025 “RISK-ORIENTED DESIGN AND OPERATION OF INFRASTRUCTURE SYSTEMS: SUSTAINABILITY PARADIGM”, Amerika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 </a:t>
            </a:r>
            <a:r>
              <a:rPr lang="az-Latn-AZ" sz="1600" dirty="0">
                <a:solidFill>
                  <a:srgbClr val="002060"/>
                </a:solidFill>
                <a:latin typeface="Times New Roman" panose="02020603050405020304" pitchFamily="18" charset="0"/>
                <a:cs typeface="Times New Roman" panose="02020603050405020304" pitchFamily="18" charset="0"/>
              </a:rPr>
              <a:t>The role of human capıtal in scientific development: innovatıve environment and system analysis in Azerbaıjan, 7-ci Avrasiya RİSK-2025, Amerika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a:t>
            </a:r>
            <a:r>
              <a:rPr lang="az-Latn-AZ" sz="1600" dirty="0">
                <a:solidFill>
                  <a:srgbClr val="002060"/>
                </a:solidFill>
                <a:latin typeface="Times New Roman" panose="02020603050405020304" pitchFamily="18" charset="0"/>
                <a:cs typeface="Times New Roman" panose="02020603050405020304" pitchFamily="18" charset="0"/>
              </a:rPr>
              <a:t>– Investments in Azerbaijan's electricity sector: Equilibrium price and marginal cost function, Applications of Mathematics in Science and Technology: International Conference on Mathematical Applications in Science and Technology, Book Chapter 2025, Daşkənd, Scopus ID: 57469231300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a:t>
            </a:r>
            <a:r>
              <a:rPr lang="az-Latn-AZ" sz="1600" dirty="0">
                <a:solidFill>
                  <a:srgbClr val="002060"/>
                </a:solidFill>
                <a:latin typeface="Times New Roman" panose="02020603050405020304" pitchFamily="18" charset="0"/>
                <a:cs typeface="Times New Roman" panose="02020603050405020304" pitchFamily="18" charset="0"/>
              </a:rPr>
              <a:t>– Evaluation of customs-tariff regulation in Azerbaijan's container transport system and its impact on the environment, Applications of Mathematics in Science and Technology: International Conference on Mathematical Applications in Science and Technology Book Chapter 2025, Daşkənd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a:t>
            </a:r>
            <a:r>
              <a:rPr lang="az-Latn-AZ" sz="1600" dirty="0">
                <a:solidFill>
                  <a:srgbClr val="002060"/>
                </a:solidFill>
                <a:latin typeface="Times New Roman" panose="02020603050405020304" pitchFamily="18" charset="0"/>
                <a:cs typeface="Times New Roman" panose="02020603050405020304" pitchFamily="18" charset="0"/>
              </a:rPr>
              <a:t>– Analysis of Industrial Enterprises' Impact on Atmospheric Emissions, BIO Web of Conferences, Daşkənd</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a:t>
            </a:r>
            <a:r>
              <a:rPr lang="az-Latn-AZ" sz="1600" dirty="0">
                <a:solidFill>
                  <a:srgbClr val="002060"/>
                </a:solidFill>
                <a:latin typeface="Times New Roman" panose="02020603050405020304" pitchFamily="18" charset="0"/>
                <a:cs typeface="Times New Roman" panose="02020603050405020304" pitchFamily="18" charset="0"/>
              </a:rPr>
              <a:t>– The role of human capital in scientific development: innovative environment and systems analysis in Azerbaijan, The Seventh Eurasian Conference Risk-2025 “Risk-oriented design and operation of infrastructure systems: sustainability paradigm” </a:t>
            </a:r>
            <a:endParaRPr lang="az-Latn-AZ" sz="1600" b="1"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3"/>
          <p:cNvSpPr/>
          <p:nvPr/>
        </p:nvSpPr>
        <p:spPr>
          <a:xfrm>
            <a:off x="291006" y="1281534"/>
            <a:ext cx="11609987"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2790189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347247" y="2028226"/>
            <a:ext cx="11497506" cy="4247317"/>
          </a:xfrm>
          <a:prstGeom prst="rect">
            <a:avLst/>
          </a:prstGeom>
        </p:spPr>
        <p:txBody>
          <a:bodyPr wrap="square">
            <a:spAutoFit/>
          </a:bodyPr>
          <a:lstStyle/>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 </a:t>
            </a:r>
            <a:r>
              <a:rPr lang="az-Latn-AZ" sz="1600" dirty="0">
                <a:solidFill>
                  <a:srgbClr val="002060"/>
                </a:solidFill>
                <a:latin typeface="Times New Roman" panose="02020603050405020304" pitchFamily="18" charset="0"/>
                <a:cs typeface="Times New Roman" panose="02020603050405020304" pitchFamily="18" charset="0"/>
              </a:rPr>
              <a:t>Econometric Evaluation of customs Revenues from Container transportation in Azerbaijan: traded facilitation and growth implications, İnternational sustainable transportation symposium 23-25 sentyabr, 2025</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Nurəliyeva R. – </a:t>
            </a:r>
            <a:r>
              <a:rPr lang="az-Latn-AZ" sz="1600" dirty="0">
                <a:solidFill>
                  <a:srgbClr val="002060"/>
                </a:solidFill>
                <a:latin typeface="Times New Roman" panose="02020603050405020304" pitchFamily="18" charset="0"/>
                <a:cs typeface="Times New Roman" panose="02020603050405020304" pitchFamily="18" charset="0"/>
              </a:rPr>
              <a:t>The Synergistic Relationship Between Green Energy Transition and Sustainable Economic Growth: A Global Comparative Analysis, Green Energy and Economy: Prospects and Challenges of Renewable Energy Sources 2025, Daşkənd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Əsədova S. – </a:t>
            </a:r>
            <a:r>
              <a:rPr lang="az-Latn-AZ" sz="1600" dirty="0">
                <a:solidFill>
                  <a:srgbClr val="002060"/>
                </a:solidFill>
                <a:latin typeface="Times New Roman" panose="02020603050405020304" pitchFamily="18" charset="0"/>
                <a:cs typeface="Times New Roman" panose="02020603050405020304" pitchFamily="18" charset="0"/>
              </a:rPr>
              <a:t>The impact of digital transformation on the sustainable development of the Azerbaijani economy, International Journal of Computational and Experimental Science and Engineering,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Bürhanzadə C. – </a:t>
            </a:r>
            <a:r>
              <a:rPr lang="az-Latn-AZ" sz="1600" dirty="0">
                <a:solidFill>
                  <a:srgbClr val="002060"/>
                </a:solidFill>
                <a:latin typeface="Times New Roman" panose="02020603050405020304" pitchFamily="18" charset="0"/>
                <a:cs typeface="Times New Roman" panose="02020603050405020304" pitchFamily="18" charset="0"/>
              </a:rPr>
              <a:t>Economic recovery in post-conflict areas of Azerbaijan: investment potential and management Strategies, The journal “Ekonomisti”, Gürcüstan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İsmayıllı Ə. – </a:t>
            </a:r>
            <a:r>
              <a:rPr lang="az-Latn-AZ" sz="1600" dirty="0">
                <a:solidFill>
                  <a:srgbClr val="002060"/>
                </a:solidFill>
                <a:latin typeface="Times New Roman" panose="02020603050405020304" pitchFamily="18" charset="0"/>
                <a:cs typeface="Times New Roman" panose="02020603050405020304" pitchFamily="18" charset="0"/>
              </a:rPr>
              <a:t>Sustainable Transport as a Vector of Regional Integration: The Role of EU Initiatives in the South Caucasus, International Sustainable Transport Symposium. Conference Proceedings. 23-25 September, 2025</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Abdullayev K. – </a:t>
            </a:r>
            <a:r>
              <a:rPr lang="az-Latn-AZ" sz="1600" dirty="0">
                <a:solidFill>
                  <a:srgbClr val="002060"/>
                </a:solidFill>
                <a:latin typeface="Times New Roman" panose="02020603050405020304" pitchFamily="18" charset="0"/>
                <a:cs typeface="Times New Roman" panose="02020603050405020304" pitchFamily="18" charset="0"/>
              </a:rPr>
              <a:t>The non-oil sector of the Republic of Azerbaijan’s economy: Prospects and directions for development within the framework of contemporary economic policy. Economics of Development, 23(4), 82-94.  (SCOPUS), Ukrayna DOİ: 10.57111/econ/4.2024.82. </a:t>
            </a:r>
          </a:p>
          <a:p>
            <a:pPr algn="just">
              <a:spcBef>
                <a:spcPts val="600"/>
              </a:spcBef>
            </a:pPr>
            <a:r>
              <a:rPr lang="en-US" sz="1600" b="1" dirty="0" err="1">
                <a:solidFill>
                  <a:srgbClr val="002060"/>
                </a:solidFill>
                <a:latin typeface="Times New Roman" panose="02020603050405020304" pitchFamily="18" charset="0"/>
                <a:cs typeface="Times New Roman" panose="02020603050405020304" pitchFamily="18" charset="0"/>
              </a:rPr>
              <a:t>Abdullayev</a:t>
            </a:r>
            <a:r>
              <a:rPr lang="en-US" sz="1600" b="1" dirty="0">
                <a:solidFill>
                  <a:srgbClr val="002060"/>
                </a:solidFill>
                <a:latin typeface="Times New Roman" panose="02020603050405020304" pitchFamily="18" charset="0"/>
                <a:cs typeface="Times New Roman" panose="02020603050405020304" pitchFamily="18" charset="0"/>
              </a:rPr>
              <a:t> K. – </a:t>
            </a:r>
            <a:r>
              <a:rPr lang="en-US" sz="1600" dirty="0">
                <a:solidFill>
                  <a:srgbClr val="002060"/>
                </a:solidFill>
                <a:latin typeface="Times New Roman" panose="02020603050405020304" pitchFamily="18" charset="0"/>
                <a:cs typeface="Times New Roman" panose="02020603050405020304" pitchFamily="18" charset="0"/>
              </a:rPr>
              <a:t>Strategies for Enhancing Global Economic Resilience: A Focus on International Financial Structures and Their Impact. Economic Studies (</a:t>
            </a:r>
            <a:r>
              <a:rPr lang="en-US" sz="1600" dirty="0" err="1">
                <a:solidFill>
                  <a:srgbClr val="002060"/>
                </a:solidFill>
                <a:latin typeface="Times New Roman" panose="02020603050405020304" pitchFamily="18" charset="0"/>
                <a:cs typeface="Times New Roman" panose="02020603050405020304" pitchFamily="18" charset="0"/>
              </a:rPr>
              <a:t>Ikonomicheski</a:t>
            </a:r>
            <a:r>
              <a:rPr lang="en-US" sz="1600" dirty="0">
                <a:solidFill>
                  <a:srgbClr val="002060"/>
                </a:solidFill>
                <a:latin typeface="Times New Roman" panose="02020603050405020304" pitchFamily="18" charset="0"/>
                <a:cs typeface="Times New Roman" panose="02020603050405020304" pitchFamily="18" charset="0"/>
              </a:rPr>
              <a:t> </a:t>
            </a:r>
            <a:r>
              <a:rPr lang="en-US" sz="1600" dirty="0" err="1">
                <a:solidFill>
                  <a:srgbClr val="002060"/>
                </a:solidFill>
                <a:latin typeface="Times New Roman" panose="02020603050405020304" pitchFamily="18" charset="0"/>
                <a:cs typeface="Times New Roman" panose="02020603050405020304" pitchFamily="18" charset="0"/>
              </a:rPr>
              <a:t>Izsledvania</a:t>
            </a:r>
            <a:r>
              <a:rPr lang="en-US" sz="1600" dirty="0">
                <a:solidFill>
                  <a:srgbClr val="002060"/>
                </a:solidFill>
                <a:latin typeface="Times New Roman" panose="02020603050405020304" pitchFamily="18" charset="0"/>
                <a:cs typeface="Times New Roman" panose="02020603050405020304" pitchFamily="18" charset="0"/>
              </a:rPr>
              <a:t>), 2025, 34(6), pp. 3-20. (SCOPUS), </a:t>
            </a:r>
            <a:r>
              <a:rPr lang="en-US" sz="1600" dirty="0" err="1">
                <a:solidFill>
                  <a:srgbClr val="002060"/>
                </a:solidFill>
                <a:latin typeface="Times New Roman" panose="02020603050405020304" pitchFamily="18" charset="0"/>
                <a:cs typeface="Times New Roman" panose="02020603050405020304" pitchFamily="18" charset="0"/>
              </a:rPr>
              <a:t>Bolqariya</a:t>
            </a:r>
            <a:r>
              <a:rPr lang="en-US" sz="1600" dirty="0">
                <a:solidFill>
                  <a:srgbClr val="002060"/>
                </a:solidFill>
                <a:latin typeface="Times New Roman" panose="02020603050405020304" pitchFamily="18" charset="0"/>
                <a:cs typeface="Times New Roman" panose="02020603050405020304" pitchFamily="18" charset="0"/>
              </a:rPr>
              <a:t> </a:t>
            </a:r>
            <a:endParaRPr lang="az-Latn-AZ" sz="1600" b="1"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3"/>
          <p:cNvSpPr/>
          <p:nvPr/>
        </p:nvSpPr>
        <p:spPr>
          <a:xfrm>
            <a:off x="303130" y="1353542"/>
            <a:ext cx="11409494"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41122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322274" y="2210025"/>
            <a:ext cx="11497506" cy="3847207"/>
          </a:xfrm>
          <a:prstGeom prst="rect">
            <a:avLst/>
          </a:prstGeom>
        </p:spPr>
        <p:txBody>
          <a:bodyPr wrap="square">
            <a:spAutoFit/>
          </a:bodyPr>
          <a:lstStyle/>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Abdullayev K. – </a:t>
            </a:r>
            <a:r>
              <a:rPr lang="az-Latn-AZ" sz="1600" dirty="0">
                <a:solidFill>
                  <a:srgbClr val="002060"/>
                </a:solidFill>
                <a:latin typeface="Times New Roman" panose="02020603050405020304" pitchFamily="18" charset="0"/>
                <a:cs typeface="Times New Roman" panose="02020603050405020304" pitchFamily="18" charset="0"/>
              </a:rPr>
              <a:t>International Trade and Its Implementation: Studying The Impact on The Economic Development of Azerbaijan, Kyrgyzstan, and Ukraine. International Journal of Accounting and Economics Studies 2025, 12(2), pp.347-360. (SCOPUS), İordaniya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Abdullayev K. – </a:t>
            </a:r>
            <a:r>
              <a:rPr lang="az-Latn-AZ" sz="1600" dirty="0">
                <a:solidFill>
                  <a:srgbClr val="002060"/>
                </a:solidFill>
                <a:latin typeface="Times New Roman" panose="02020603050405020304" pitchFamily="18" charset="0"/>
                <a:cs typeface="Times New Roman" panose="02020603050405020304" pitchFamily="18" charset="0"/>
              </a:rPr>
              <a:t>Navigating Change Management in the Green Digital Age: Leveraging AI to Enhance Sustainable Human Resource Performance in Small and Medium Enterprises (SMEs), Journal of Global Human Resource Management 2025 (July), vol. 1, no. 2, pp.22-41, İndoneziya </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Yüzbaşıyeva G. – </a:t>
            </a:r>
            <a:r>
              <a:rPr lang="az-Latn-AZ" sz="1600" dirty="0">
                <a:solidFill>
                  <a:srgbClr val="002060"/>
                </a:solidFill>
                <a:latin typeface="Times New Roman" panose="02020603050405020304" pitchFamily="18" charset="0"/>
                <a:cs typeface="Times New Roman" panose="02020603050405020304" pitchFamily="18" charset="0"/>
              </a:rPr>
              <a:t>“Green Economy” And Structural Problems Of Economic Growth And Development In Azerbaijan,  </a:t>
            </a:r>
            <a:r>
              <a:rPr lang="ru-RU" sz="1600" dirty="0">
                <a:solidFill>
                  <a:srgbClr val="002060"/>
                </a:solidFill>
                <a:latin typeface="Times New Roman" panose="02020603050405020304" pitchFamily="18" charset="0"/>
                <a:cs typeface="Times New Roman" panose="02020603050405020304" pitchFamily="18" charset="0"/>
              </a:rPr>
              <a:t>Международный Научный Журнал «</a:t>
            </a:r>
            <a:r>
              <a:rPr lang="az-Latn-AZ" sz="1600" dirty="0">
                <a:solidFill>
                  <a:srgbClr val="002060"/>
                </a:solidFill>
                <a:latin typeface="Times New Roman" panose="02020603050405020304" pitchFamily="18" charset="0"/>
                <a:cs typeface="Times New Roman" panose="02020603050405020304" pitchFamily="18" charset="0"/>
              </a:rPr>
              <a:t>Endless Light In Science» </a:t>
            </a:r>
            <a:r>
              <a:rPr lang="ru-RU" sz="1600" dirty="0">
                <a:solidFill>
                  <a:srgbClr val="002060"/>
                </a:solidFill>
                <a:latin typeface="Times New Roman" panose="02020603050405020304" pitchFamily="18" charset="0"/>
                <a:cs typeface="Times New Roman" panose="02020603050405020304" pitchFamily="18" charset="0"/>
              </a:rPr>
              <a:t>Международный Конкурс «Лучший Научный Сотрудник» №1, 2025, </a:t>
            </a:r>
            <a:r>
              <a:rPr lang="az-Latn-AZ" sz="1600" dirty="0">
                <a:solidFill>
                  <a:srgbClr val="002060"/>
                </a:solidFill>
                <a:latin typeface="Times New Roman" panose="02020603050405020304" pitchFamily="18" charset="0"/>
                <a:cs typeface="Times New Roman" panose="02020603050405020304" pitchFamily="18" charset="0"/>
              </a:rPr>
              <a:t>Rusiya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Mustafayev A. – </a:t>
            </a:r>
            <a:r>
              <a:rPr lang="az-Latn-AZ" sz="1600" dirty="0">
                <a:solidFill>
                  <a:srgbClr val="002060"/>
                </a:solidFill>
                <a:latin typeface="Times New Roman" panose="02020603050405020304" pitchFamily="18" charset="0"/>
                <a:cs typeface="Times New Roman" panose="02020603050405020304" pitchFamily="18" charset="0"/>
              </a:rPr>
              <a:t>The non-oil sector of the Republic of Azerbaijan’s economy: Prospects and directions for development within the framework of contemporary economic policy, Ukraina ECONOMICS OF DEVELOPMENT, Vol. 23, No. 4. 2024</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Abasova S. – </a:t>
            </a:r>
            <a:r>
              <a:rPr lang="az-Latn-AZ" sz="1600" dirty="0">
                <a:solidFill>
                  <a:srgbClr val="002060"/>
                </a:solidFill>
                <a:latin typeface="Times New Roman" panose="02020603050405020304" pitchFamily="18" charset="0"/>
                <a:cs typeface="Times New Roman" panose="02020603050405020304" pitchFamily="18" charset="0"/>
              </a:rPr>
              <a:t>Analysis of investments promotion in Azerbaijan’s economic relations with the Organisation of Turkic States (OTS), The Norwegian Journal of Development of the international science, (NJD-iScience), No. 150 (February), p.35-41. (Hasanzade R.birgə)(Erih+) </a:t>
            </a:r>
          </a:p>
          <a:p>
            <a:pPr algn="just"/>
            <a:endParaRPr lang="az-Latn-AZ" sz="1600" dirty="0">
              <a:solidFill>
                <a:srgbClr val="002060"/>
              </a:solidFill>
              <a:latin typeface="Times New Roman" panose="02020603050405020304" pitchFamily="18" charset="0"/>
              <a:cs typeface="Times New Roman" panose="02020603050405020304" pitchFamily="18" charset="0"/>
            </a:endParaRPr>
          </a:p>
          <a:p>
            <a:pPr algn="just"/>
            <a:endParaRPr lang="ru-RU" sz="1600"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3"/>
          <p:cNvSpPr/>
          <p:nvPr/>
        </p:nvSpPr>
        <p:spPr>
          <a:xfrm>
            <a:off x="322274" y="1317013"/>
            <a:ext cx="11318342"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272999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322274" y="2307644"/>
            <a:ext cx="11750390" cy="3847207"/>
          </a:xfrm>
          <a:prstGeom prst="rect">
            <a:avLst/>
          </a:prstGeom>
        </p:spPr>
        <p:txBody>
          <a:bodyPr wrap="square">
            <a:spAutoFit/>
          </a:bodyPr>
          <a:lstStyle/>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Abasova S. – </a:t>
            </a:r>
            <a:r>
              <a:rPr lang="az-Latn-AZ" sz="1600" dirty="0">
                <a:solidFill>
                  <a:srgbClr val="002060"/>
                </a:solidFill>
                <a:latin typeface="Times New Roman" panose="02020603050405020304" pitchFamily="18" charset="0"/>
                <a:cs typeface="Times New Roman" panose="02020603050405020304" pitchFamily="18" charset="0"/>
              </a:rPr>
              <a:t>The role of innovation in economy strenthening of Azerbaijan in the conditions of transition to Industry 5.0: on the example of a comparative analysis of indicators of some Eurasian countries, Journal Technology audit and production reserves, 6/4 (80), p.71-82. ISSN 2664-9969. (Scopus, scilit, Erih +, google scholar (birgə Yuzbashiyeva, G.Z., Yuzbashiyev, I.H.)</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Abasova S. – </a:t>
            </a:r>
            <a:r>
              <a:rPr lang="az-Latn-AZ" sz="1600" dirty="0">
                <a:solidFill>
                  <a:srgbClr val="002060"/>
                </a:solidFill>
                <a:latin typeface="Times New Roman" panose="02020603050405020304" pitchFamily="18" charset="0"/>
                <a:cs typeface="Times New Roman" panose="02020603050405020304" pitchFamily="18" charset="0"/>
              </a:rPr>
              <a:t>Analysis of external and internal factors affecting higher education in the Azerbaijan Republic in the sphere of international economic relations, DOI 10.32342/3041-2196-2024-2-28-19. Alfred Nobel University Journal of Pedagogy and Psychology, No. 2 (28), p. 193-204. (Scopus, Index Copernicus, Google Scholar), (birgə Ə.Əliyeva)</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Əliyeva Ə. – </a:t>
            </a:r>
            <a:r>
              <a:rPr lang="az-Latn-AZ" sz="1600" dirty="0">
                <a:solidFill>
                  <a:srgbClr val="002060"/>
                </a:solidFill>
                <a:latin typeface="Times New Roman" panose="02020603050405020304" pitchFamily="18" charset="0"/>
                <a:cs typeface="Times New Roman" panose="02020603050405020304" pitchFamily="18" charset="0"/>
              </a:rPr>
              <a:t>An Empirical Analysis of Turkey’s Foreign Trade Trends: 2015 – 2024</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Zeynalov M. – </a:t>
            </a:r>
            <a:r>
              <a:rPr lang="az-Latn-AZ" sz="1600" dirty="0">
                <a:solidFill>
                  <a:srgbClr val="002060"/>
                </a:solidFill>
                <a:latin typeface="Times New Roman" panose="02020603050405020304" pitchFamily="18" charset="0"/>
                <a:cs typeface="Times New Roman" panose="02020603050405020304" pitchFamily="18" charset="0"/>
              </a:rPr>
              <a:t>Azərbaycan Respublikasında iqtisadi inkişafın təmin olunmasında qeyri-neft sektorunun rolu, «Role of the non-oil sector in ensuring the economic development of the Republic of Azerbaijan». Digər həmmüəlliflərlə birgə). “Rivista di studi sulla sostenibilita”, İtaliya, 2025. Jurnal, SCOPUS bazasına aid beynəlxalq reytinqə daxildir</a:t>
            </a:r>
            <a:endParaRPr lang="en-US" sz="1600" dirty="0">
              <a:solidFill>
                <a:srgbClr val="002060"/>
              </a:solidFill>
              <a:latin typeface="Times New Roman" panose="02020603050405020304" pitchFamily="18" charset="0"/>
              <a:cs typeface="Times New Roman" panose="02020603050405020304" pitchFamily="18" charset="0"/>
            </a:endParaRP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Key aspects of  developing and applying industrial development policies in the context of a “Green Economy”, The 7th Eurasian Conference RISK-2025, Risk – oriented Design and Operation of Infrastructure Systems: Sustainability Paradigm. October 21-23.2025 Baku, Azerbaijan. SCOPUS</a:t>
            </a:r>
          </a:p>
          <a:p>
            <a:pPr algn="just"/>
            <a:endParaRPr lang="az-Latn-AZ" sz="1600"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3"/>
          <p:cNvSpPr/>
          <p:nvPr/>
        </p:nvSpPr>
        <p:spPr>
          <a:xfrm>
            <a:off x="322274" y="1425550"/>
            <a:ext cx="11497506"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1257335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p:cNvSpPr/>
          <p:nvPr/>
        </p:nvSpPr>
        <p:spPr>
          <a:xfrm>
            <a:off x="291006" y="2055497"/>
            <a:ext cx="11349610" cy="4416594"/>
          </a:xfrm>
          <a:prstGeom prst="rect">
            <a:avLst/>
          </a:prstGeom>
        </p:spPr>
        <p:txBody>
          <a:bodyPr wrap="square">
            <a:spAutoFit/>
          </a:bodyPr>
          <a:lstStyle/>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Impact of COP29 on minimizing environmental risks by increasing the efficient activities of enterprises in Azerbaijan, The 7th Eurasian Conference RISK-2025, Risk – oriented Design and Operation of Infrastructure Systems: Sustainability Paradigm. October 21-23.2025 Baku, Azerbaijan.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Features of the export of Azerbaıjan pipelined natural gas: possible problems and risks, The 7th Eurasian Conference RISK-2025, Risk – oriented Design and Operation of Infrastructure Systems: Sustainability Paradigm. October 21-23.2025 Baku, Azerbaijan.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Energy crisis and transition to alternative energy sources, Coqito jurnal,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Characteristics and trends in the development of entrepreneurship in Azerbaijan`s oil refining industry, The 7th Eurasian Conference RISK-2025, Risk – oriented Design and Operation of Infrastructure Systems: Sustainability Paradigm. October 21-23.2025 Baku, Azerbaijan.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Süleymanov Q. – </a:t>
            </a:r>
            <a:r>
              <a:rPr lang="az-Latn-AZ" sz="1600" dirty="0">
                <a:solidFill>
                  <a:srgbClr val="002060"/>
                </a:solidFill>
                <a:latin typeface="Times New Roman" panose="02020603050405020304" pitchFamily="18" charset="0"/>
                <a:cs typeface="Times New Roman" panose="02020603050405020304" pitchFamily="18" charset="0"/>
              </a:rPr>
              <a:t>An Analysis of the Impact of Wellbeing Strategies On Human Resource Management In The Context of Labor Relations Regulation in Energy Enterprises, 2nd International Conference on Smart Environment and Green Technologies ICSEGT 2025,29-30 may 2025 Baku-Azerbaijan, SCOPUS</a:t>
            </a:r>
          </a:p>
          <a:p>
            <a:pPr algn="just">
              <a:spcBef>
                <a:spcPts val="600"/>
              </a:spcBef>
            </a:pPr>
            <a:r>
              <a:rPr lang="az-Latn-AZ" sz="1600" b="1" dirty="0">
                <a:solidFill>
                  <a:srgbClr val="002060"/>
                </a:solidFill>
                <a:latin typeface="Times New Roman" panose="02020603050405020304" pitchFamily="18" charset="0"/>
                <a:cs typeface="Times New Roman" panose="02020603050405020304" pitchFamily="18" charset="0"/>
              </a:rPr>
              <a:t>Əhmədov N. – </a:t>
            </a:r>
            <a:r>
              <a:rPr lang="az-Latn-AZ" sz="1600" dirty="0">
                <a:solidFill>
                  <a:srgbClr val="002060"/>
                </a:solidFill>
                <a:latin typeface="Times New Roman" panose="02020603050405020304" pitchFamily="18" charset="0"/>
                <a:cs typeface="Times New Roman" panose="02020603050405020304" pitchFamily="18" charset="0"/>
              </a:rPr>
              <a:t>Dünya Enerji Trilemma İndeksində Enerji Təhlükəsizliyi: Azərbaycanın Mövqeyinin Yaxşılaşdırılması İstiqamətləri ICSEGT "Ağıllı Ətraf Mühit və Yaşıl Texnologiyalar üzrə 2-ci Beynəlxalq Konfrans –2025", 29-30 may 2025-ci il, Bakı, Azərbaycan (SCOPUS)</a:t>
            </a:r>
            <a:endParaRPr lang="az-Latn-AZ" dirty="0">
              <a:solidFill>
                <a:srgbClr val="002060"/>
              </a:solidFill>
              <a:latin typeface="Times New Roman" panose="02020603050405020304" pitchFamily="18" charset="0"/>
              <a:cs typeface="Times New Roman" panose="02020603050405020304" pitchFamily="18" charset="0"/>
            </a:endParaRPr>
          </a:p>
        </p:txBody>
      </p:sp>
      <p:sp>
        <p:nvSpPr>
          <p:cNvPr id="19" name="Прямоугольник 13"/>
          <p:cNvSpPr/>
          <p:nvPr/>
        </p:nvSpPr>
        <p:spPr>
          <a:xfrm>
            <a:off x="291006" y="1326760"/>
            <a:ext cx="11528773" cy="646331"/>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Xaricdə </a:t>
            </a:r>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95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məqalə, o cümlədən impakt faktorlu jurnallarda – 43 məqalə (SCOPUS və </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Web of Science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4</a:t>
            </a:r>
            <a:r>
              <a:rPr lang="en-US"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NÜMUNƏLƏR:</a:t>
            </a:r>
            <a:endParaRPr lang="ru-RU"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6023992" y="800768"/>
            <a:ext cx="5795788"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XARİCDƏ MƏQALƏLƏR</a:t>
            </a:r>
            <a:endParaRPr lang="ru-RU" sz="2800" b="1" dirty="0">
              <a:solidFill>
                <a:srgbClr val="86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27561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3"/>
          <p:cNvGrpSpPr/>
          <p:nvPr/>
        </p:nvGrpSpPr>
        <p:grpSpPr>
          <a:xfrm>
            <a:off x="0" y="1"/>
            <a:ext cx="12192000" cy="683849"/>
            <a:chOff x="-3854" y="5569"/>
            <a:chExt cx="9145016" cy="826949"/>
          </a:xfrm>
        </p:grpSpPr>
        <p:pic>
          <p:nvPicPr>
            <p:cNvPr id="17"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9"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AR ETN</a:t>
              </a:r>
              <a:endParaRPr lang="en-US" sz="1400" dirty="0">
                <a:latin typeface="Times New Roman" pitchFamily="18" charset="0"/>
                <a:ea typeface="Calibri" panose="020F0502020204030204" pitchFamily="34" charset="0"/>
                <a:cs typeface="Times New Roman" pitchFamily="18" charset="0"/>
              </a:endParaRPr>
            </a:p>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1400" dirty="0">
                <a:latin typeface="Times New Roman" pitchFamily="18" charset="0"/>
                <a:ea typeface="Calibri" panose="020F0502020204030204" pitchFamily="34" charset="0"/>
                <a:cs typeface="Times New Roman" pitchFamily="18" charset="0"/>
              </a:endParaRPr>
            </a:p>
          </p:txBody>
        </p:sp>
      </p:grpSp>
      <p:sp>
        <p:nvSpPr>
          <p:cNvPr id="24" name="Заголовок 1"/>
          <p:cNvSpPr txBox="1">
            <a:spLocks/>
          </p:cNvSpPr>
          <p:nvPr/>
        </p:nvSpPr>
        <p:spPr>
          <a:xfrm>
            <a:off x="479377" y="604921"/>
            <a:ext cx="11204098" cy="1076192"/>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marL="0" lvl="1" algn="r" fontAlgn="base"/>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BEYNƏLXALQ VƏ ÖLKƏVİ ELMİ TƏDBİRLƏRDƏ VƏ GÖRÜŞLƏRDƏ İŞTİRAK</a:t>
            </a:r>
            <a:endParaRPr lang="ru-RU" sz="280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4" name="Рисунок 5">
            <a:extLst>
              <a:ext uri="{FF2B5EF4-FFF2-40B4-BE49-F238E27FC236}">
                <a16:creationId xmlns:a16="http://schemas.microsoft.com/office/drawing/2014/main" id="{9D05E700-932C-43C4-8CB5-95EB8EF2E1B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2" name="TextBox 1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4" name="Rectangle 3"/>
          <p:cNvSpPr/>
          <p:nvPr/>
        </p:nvSpPr>
        <p:spPr>
          <a:xfrm>
            <a:off x="137250" y="1536037"/>
            <a:ext cx="8927302" cy="923330"/>
          </a:xfrm>
          <a:prstGeom prst="rect">
            <a:avLst/>
          </a:prstGeom>
        </p:spPr>
        <p:txBody>
          <a:bodyPr wrap="square">
            <a:spAutoFit/>
          </a:bodyPr>
          <a:lstStyle/>
          <a:p>
            <a:pPr marL="342900" lvl="0" indent="-342900" algn="just">
              <a:spcBef>
                <a:spcPts val="600"/>
              </a:spcBef>
              <a:buFont typeface="Wingdings"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Yaşar Məmmədov </a:t>
            </a: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Biznes mühiti və beynəlxalq reytinqlər üzrə Komissiyanın İqtisadiyyat Nazirliyi yanında Dövlət Vergi Xidmətinin rəhbərlik etdiyi “Vergi və hesabatlılıq” işçi qrupunun növbəti iclasında iştirak edib (Fevralın 11-i).</a:t>
            </a:r>
          </a:p>
        </p:txBody>
      </p:sp>
      <p:pic>
        <p:nvPicPr>
          <p:cNvPr id="2" name="Picture 1"/>
          <p:cNvPicPr>
            <a:picLocks noChangeAspect="1"/>
          </p:cNvPicPr>
          <p:nvPr/>
        </p:nvPicPr>
        <p:blipFill>
          <a:blip r:embed="rId6"/>
          <a:stretch>
            <a:fillRect/>
          </a:stretch>
        </p:blipFill>
        <p:spPr>
          <a:xfrm>
            <a:off x="9196685" y="1559216"/>
            <a:ext cx="2736303" cy="1654516"/>
          </a:xfrm>
          <a:prstGeom prst="rect">
            <a:avLst/>
          </a:prstGeom>
          <a:ln w="15875">
            <a:solidFill>
              <a:srgbClr val="002060"/>
            </a:solidFill>
          </a:ln>
        </p:spPr>
      </p:pic>
      <p:pic>
        <p:nvPicPr>
          <p:cNvPr id="1026" name="Picture 2" descr="Xeber Fotosu"/>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97225" y="3308265"/>
            <a:ext cx="2760647" cy="1560444"/>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147013" y="3050954"/>
            <a:ext cx="8927302" cy="923330"/>
          </a:xfrm>
          <a:prstGeom prst="rect">
            <a:avLst/>
          </a:prstGeom>
        </p:spPr>
        <p:txBody>
          <a:bodyPr wrap="square">
            <a:spAutoFit/>
          </a:bodyPr>
          <a:lstStyle/>
          <a:p>
            <a:pPr marL="342900" lvl="0" indent="-342900" algn="just">
              <a:spcBef>
                <a:spcPts val="600"/>
              </a:spcBef>
              <a:buFont typeface="Wingdings"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prof.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Rəsmiyyə Abdullayeva </a:t>
            </a: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Biznes mühiti və beynəlxalq reytinqlər üzrə Komissiyanın Əmək və Əhalinin Sosial Müdafiəsi Nazirliyinin rəhbərlik etdiyi “Əmək bazarı” işçi qrupunun növbəti iclasında iştirak edib (Fevralın 13-ü). </a:t>
            </a:r>
          </a:p>
        </p:txBody>
      </p:sp>
      <p:sp>
        <p:nvSpPr>
          <p:cNvPr id="13" name="Rectangle 12"/>
          <p:cNvSpPr/>
          <p:nvPr/>
        </p:nvSpPr>
        <p:spPr>
          <a:xfrm>
            <a:off x="179174" y="4609043"/>
            <a:ext cx="8927302" cy="1477328"/>
          </a:xfrm>
          <a:prstGeom prst="rect">
            <a:avLst/>
          </a:prstGeom>
        </p:spPr>
        <p:txBody>
          <a:bodyPr wrap="square">
            <a:spAutoFit/>
          </a:bodyPr>
          <a:lstStyle/>
          <a:p>
            <a:pPr marL="342900" lvl="0" indent="-342900" algn="just">
              <a:spcBef>
                <a:spcPts val="600"/>
              </a:spcBef>
              <a:buFont typeface="Wingdings" pitchFamily="2" charset="2"/>
              <a:buChar char="ü"/>
            </a:pP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Şamaxı Rayon İcra Hakimiyyətində </a:t>
            </a: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“Şamaxı rayonunun özəl investisiyalar üçün cəlbediciliyinin artırılmasına təşviq və dəstək mexanizmlərinin hazırlanması” </a:t>
            </a: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elmi-tədqiqat layihəsinin yekun hesabatı təqdim edilib. Tədbirdə İcra Hakimiyyətinin rəhbərliyi, İqtisadiyyat İnstitutunun mütəxəssisləri və dövlət qurumlarının nümayəndələri iştirak ediblər (Martın 17-i).</a:t>
            </a:r>
          </a:p>
        </p:txBody>
      </p:sp>
      <p:pic>
        <p:nvPicPr>
          <p:cNvPr id="3" name="Picture 2"/>
          <p:cNvPicPr>
            <a:picLocks noChangeAspect="1"/>
          </p:cNvPicPr>
          <p:nvPr/>
        </p:nvPicPr>
        <p:blipFill>
          <a:blip r:embed="rId8"/>
          <a:stretch>
            <a:fillRect/>
          </a:stretch>
        </p:blipFill>
        <p:spPr>
          <a:xfrm>
            <a:off x="9197225" y="4957639"/>
            <a:ext cx="2736304" cy="1477327"/>
          </a:xfrm>
          <a:prstGeom prst="rect">
            <a:avLst/>
          </a:prstGeom>
          <a:ln w="15875">
            <a:solidFill>
              <a:srgbClr val="002060"/>
            </a:solidFill>
          </a:ln>
        </p:spPr>
      </p:pic>
    </p:spTree>
    <p:extLst>
      <p:ext uri="{BB962C8B-B14F-4D97-AF65-F5344CB8AC3E}">
        <p14:creationId xmlns:p14="http://schemas.microsoft.com/office/powerpoint/2010/main" val="4246481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3"/>
          <p:cNvGrpSpPr/>
          <p:nvPr/>
        </p:nvGrpSpPr>
        <p:grpSpPr>
          <a:xfrm>
            <a:off x="0" y="1"/>
            <a:ext cx="12192000" cy="683849"/>
            <a:chOff x="-3854" y="5569"/>
            <a:chExt cx="9145016" cy="826949"/>
          </a:xfrm>
        </p:grpSpPr>
        <p:pic>
          <p:nvPicPr>
            <p:cNvPr id="13"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5"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8" name="Заголовок 1"/>
          <p:cNvSpPr txBox="1">
            <a:spLocks/>
          </p:cNvSpPr>
          <p:nvPr/>
        </p:nvSpPr>
        <p:spPr>
          <a:xfrm>
            <a:off x="322274" y="842458"/>
            <a:ext cx="11507276"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marL="0" lvl="1" algn="r" fontAlgn="base"/>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BEYNƏLXALQ VƏ ÖLKƏVİ ELMİ TƏDBİRLƏRDƏ VƏ GÖRÜŞLƏRDƏ İŞTİRAK</a:t>
            </a:r>
            <a:endParaRPr lang="ru-RU" sz="280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7" name="Рисунок 5">
            <a:extLst>
              <a:ext uri="{FF2B5EF4-FFF2-40B4-BE49-F238E27FC236}">
                <a16:creationId xmlns:a16="http://schemas.microsoft.com/office/drawing/2014/main" id="{CC3A6728-984F-4316-842E-134306A90574}"/>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4" name="TextBox 1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 name="Rectangle 1"/>
          <p:cNvSpPr/>
          <p:nvPr/>
        </p:nvSpPr>
        <p:spPr>
          <a:xfrm>
            <a:off x="170614" y="3797664"/>
            <a:ext cx="7436208" cy="1200329"/>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2060"/>
                </a:solidFill>
                <a:latin typeface="Times New Roman" panose="02020603050405020304" pitchFamily="18" charset="0"/>
                <a:cs typeface="Times New Roman" panose="02020603050405020304" pitchFamily="18" charset="0"/>
              </a:rPr>
              <a:t>i.e.d., prof. </a:t>
            </a:r>
            <a:r>
              <a:rPr lang="az-Latn-AZ" b="1" dirty="0">
                <a:solidFill>
                  <a:srgbClr val="002060"/>
                </a:solidFill>
                <a:latin typeface="Times New Roman" panose="02020603050405020304" pitchFamily="18" charset="0"/>
                <a:cs typeface="Times New Roman" panose="02020603050405020304" pitchFamily="18" charset="0"/>
              </a:rPr>
              <a:t>Rəsmiyyə Abdullayeva </a:t>
            </a:r>
            <a:r>
              <a:rPr lang="az-Latn-AZ" dirty="0">
                <a:solidFill>
                  <a:srgbClr val="002060"/>
                </a:solidFill>
                <a:latin typeface="Times New Roman" panose="02020603050405020304" pitchFamily="18" charset="0"/>
                <a:cs typeface="Times New Roman" panose="02020603050405020304" pitchFamily="18" charset="0"/>
              </a:rPr>
              <a:t>və i.f.d., dos. </a:t>
            </a:r>
            <a:r>
              <a:rPr lang="az-Latn-AZ" b="1" dirty="0">
                <a:solidFill>
                  <a:srgbClr val="002060"/>
                </a:solidFill>
                <a:latin typeface="Times New Roman" panose="02020603050405020304" pitchFamily="18" charset="0"/>
                <a:cs typeface="Times New Roman" panose="02020603050405020304" pitchFamily="18" charset="0"/>
              </a:rPr>
              <a:t>Pərviz Həsənov </a:t>
            </a:r>
            <a:r>
              <a:rPr lang="en-US" dirty="0" err="1">
                <a:solidFill>
                  <a:srgbClr val="002060"/>
                </a:solidFill>
                <a:latin typeface="Times New Roman" panose="02020603050405020304" pitchFamily="18" charset="0"/>
                <a:cs typeface="Times New Roman" panose="02020603050405020304" pitchFamily="18" charset="0"/>
              </a:rPr>
              <a:t>Bakı</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Avrasiya</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Universitetində</a:t>
            </a:r>
            <a:r>
              <a:rPr lang="en-US" dirty="0">
                <a:solidFill>
                  <a:srgbClr val="002060"/>
                </a:solidFill>
                <a:latin typeface="Times New Roman" panose="02020603050405020304" pitchFamily="18" charset="0"/>
                <a:cs typeface="Times New Roman" panose="02020603050405020304" pitchFamily="18" charset="0"/>
              </a:rPr>
              <a:t> </a:t>
            </a:r>
            <a:r>
              <a:rPr lang="en-US" b="1" dirty="0">
                <a:solidFill>
                  <a:srgbClr val="002060"/>
                </a:solidFill>
                <a:latin typeface="Times New Roman" panose="02020603050405020304" pitchFamily="18" charset="0"/>
                <a:cs typeface="Times New Roman" panose="02020603050405020304" pitchFamily="18" charset="0"/>
              </a:rPr>
              <a:t>“SDG HƏFTƏSİ” </a:t>
            </a:r>
            <a:r>
              <a:rPr lang="en-US" dirty="0" err="1">
                <a:solidFill>
                  <a:srgbClr val="002060"/>
                </a:solidFill>
                <a:latin typeface="Times New Roman" panose="02020603050405020304" pitchFamily="18" charset="0"/>
                <a:cs typeface="Times New Roman" panose="02020603050405020304" pitchFamily="18" charset="0"/>
              </a:rPr>
              <a:t>çərçivəsində</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Yoxsulluğun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bütün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formalarına</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hər</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yerdə</a:t>
            </a:r>
            <a:r>
              <a:rPr lang="en-US" b="1" dirty="0">
                <a:solidFill>
                  <a:srgbClr val="002060"/>
                </a:solidFill>
                <a:latin typeface="Times New Roman" panose="02020603050405020304" pitchFamily="18" charset="0"/>
                <a:cs typeface="Times New Roman" panose="02020603050405020304" pitchFamily="18" charset="0"/>
              </a:rPr>
              <a:t> son </a:t>
            </a:r>
            <a:r>
              <a:rPr lang="en-US" b="1" dirty="0" err="1">
                <a:solidFill>
                  <a:srgbClr val="002060"/>
                </a:solidFill>
                <a:latin typeface="Times New Roman" panose="02020603050405020304" pitchFamily="18" charset="0"/>
                <a:cs typeface="Times New Roman" panose="02020603050405020304" pitchFamily="18" charset="0"/>
              </a:rPr>
              <a:t>qoymaq</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mövzusunda</a:t>
            </a:r>
            <a:r>
              <a:rPr lang="en-US" dirty="0">
                <a:solidFill>
                  <a:srgbClr val="002060"/>
                </a:solidFill>
                <a:latin typeface="Times New Roman" panose="02020603050405020304" pitchFamily="18" charset="0"/>
                <a:cs typeface="Times New Roman" panose="02020603050405020304" pitchFamily="18" charset="0"/>
              </a:rPr>
              <a:t> </a:t>
            </a:r>
            <a:r>
              <a:rPr lang="az-Latn-AZ" dirty="0">
                <a:solidFill>
                  <a:srgbClr val="002060"/>
                </a:solidFill>
                <a:latin typeface="Times New Roman" panose="02020603050405020304" pitchFamily="18" charset="0"/>
                <a:cs typeface="Times New Roman" panose="02020603050405020304" pitchFamily="18" charset="0"/>
              </a:rPr>
              <a:t>keçirilmiş tədbirdə çıxış ediblər (Aprelin 29-u).</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5"/>
          <a:srcRect b="10096"/>
          <a:stretch/>
        </p:blipFill>
        <p:spPr>
          <a:xfrm>
            <a:off x="9048328" y="1660907"/>
            <a:ext cx="2971712" cy="1859358"/>
          </a:xfrm>
          <a:prstGeom prst="rect">
            <a:avLst/>
          </a:prstGeom>
          <a:ln w="15875">
            <a:solidFill>
              <a:srgbClr val="002060"/>
            </a:solidFill>
          </a:ln>
        </p:spPr>
      </p:pic>
      <p:sp>
        <p:nvSpPr>
          <p:cNvPr id="20" name="Rectangle 19"/>
          <p:cNvSpPr/>
          <p:nvPr/>
        </p:nvSpPr>
        <p:spPr>
          <a:xfrm>
            <a:off x="170868" y="5121059"/>
            <a:ext cx="7825006" cy="923330"/>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2060"/>
                </a:solidFill>
                <a:latin typeface="Times New Roman" panose="02020603050405020304" pitchFamily="18" charset="0"/>
                <a:cs typeface="Times New Roman" panose="02020603050405020304" pitchFamily="18" charset="0"/>
              </a:rPr>
              <a:t>i.e.d., prof. </a:t>
            </a:r>
            <a:r>
              <a:rPr lang="az-Latn-AZ" b="1" dirty="0">
                <a:solidFill>
                  <a:srgbClr val="002060"/>
                </a:solidFill>
                <a:latin typeface="Times New Roman" panose="02020603050405020304" pitchFamily="18" charset="0"/>
                <a:cs typeface="Times New Roman" panose="02020603050405020304" pitchFamily="18" charset="0"/>
              </a:rPr>
              <a:t>Fuad Qənbərov </a:t>
            </a:r>
            <a:r>
              <a:rPr lang="en-US" b="1" dirty="0">
                <a:solidFill>
                  <a:srgbClr val="002060"/>
                </a:solidFill>
                <a:latin typeface="Times New Roman" panose="02020603050405020304" pitchFamily="18" charset="0"/>
                <a:cs typeface="Times New Roman" panose="02020603050405020304" pitchFamily="18" charset="0"/>
              </a:rPr>
              <a:t>“II </a:t>
            </a:r>
            <a:r>
              <a:rPr lang="en-US" b="1" dirty="0" err="1">
                <a:solidFill>
                  <a:srgbClr val="002060"/>
                </a:solidFill>
                <a:latin typeface="Times New Roman" panose="02020603050405020304" pitchFamily="18" charset="0"/>
                <a:cs typeface="Times New Roman" panose="02020603050405020304" pitchFamily="18" charset="0"/>
              </a:rPr>
              <a:t>Türk</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dövlətləri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ticarət</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və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investisiya</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əməkdaşlıq</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forumu</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və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sərgisi</a:t>
            </a:r>
            <a:r>
              <a:rPr lang="en-US" b="1" dirty="0">
                <a:solidFill>
                  <a:srgbClr val="002060"/>
                </a:solidFill>
                <a:latin typeface="Times New Roman" panose="02020603050405020304" pitchFamily="18" charset="0"/>
                <a:cs typeface="Times New Roman" panose="02020603050405020304" pitchFamily="18" charset="0"/>
              </a:rPr>
              <a:t>”</a:t>
            </a:r>
            <a:r>
              <a:rPr lang="az-Latn-AZ" dirty="0">
                <a:solidFill>
                  <a:srgbClr val="002060"/>
                </a:solidFill>
                <a:latin typeface="Times New Roman" panose="02020603050405020304" pitchFamily="18" charset="0"/>
                <a:cs typeface="Times New Roman" panose="02020603050405020304" pitchFamily="18" charset="0"/>
              </a:rPr>
              <a:t>ndə</a:t>
            </a:r>
            <a:r>
              <a:rPr lang="en-US" dirty="0">
                <a:solidFill>
                  <a:srgbClr val="002060"/>
                </a:solidFill>
                <a:latin typeface="Times New Roman" panose="02020603050405020304" pitchFamily="18" charset="0"/>
                <a:cs typeface="Times New Roman" panose="02020603050405020304" pitchFamily="18" charset="0"/>
              </a:rPr>
              <a:t> </a:t>
            </a:r>
            <a:r>
              <a:rPr lang="az-Latn-AZ" dirty="0">
                <a:solidFill>
                  <a:srgbClr val="002060"/>
                </a:solidFill>
                <a:latin typeface="Times New Roman" panose="02020603050405020304" pitchFamily="18" charset="0"/>
                <a:cs typeface="Times New Roman" panose="02020603050405020304" pitchFamily="18" charset="0"/>
              </a:rPr>
              <a:t>“Akademik istiqamətlər” panelində çıxış edib (İyunun </a:t>
            </a:r>
            <a:r>
              <a:rPr lang="en-US" dirty="0">
                <a:solidFill>
                  <a:srgbClr val="002060"/>
                </a:solidFill>
                <a:latin typeface="Times New Roman" panose="02020603050405020304" pitchFamily="18" charset="0"/>
                <a:cs typeface="Times New Roman" panose="02020603050405020304" pitchFamily="18" charset="0"/>
              </a:rPr>
              <a:t>12</a:t>
            </a:r>
            <a:r>
              <a:rPr lang="az-Latn-AZ" dirty="0">
                <a:solidFill>
                  <a:srgbClr val="002060"/>
                </a:solidFill>
                <a:latin typeface="Times New Roman" panose="02020603050405020304" pitchFamily="18" charset="0"/>
                <a:cs typeface="Times New Roman" panose="02020603050405020304" pitchFamily="18" charset="0"/>
              </a:rPr>
              <a:t>-si).</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6"/>
          <a:srcRect t="28362" b="10676"/>
          <a:stretch/>
        </p:blipFill>
        <p:spPr>
          <a:xfrm>
            <a:off x="8184232" y="3933055"/>
            <a:ext cx="3482437" cy="2082487"/>
          </a:xfrm>
          <a:prstGeom prst="rect">
            <a:avLst/>
          </a:prstGeom>
          <a:ln w="15875">
            <a:solidFill>
              <a:srgbClr val="002060"/>
            </a:solidFill>
          </a:ln>
        </p:spPr>
      </p:pic>
      <p:sp>
        <p:nvSpPr>
          <p:cNvPr id="16" name="Прямоугольник 15">
            <a:extLst>
              <a:ext uri="{FF2B5EF4-FFF2-40B4-BE49-F238E27FC236}">
                <a16:creationId xmlns:a16="http://schemas.microsoft.com/office/drawing/2014/main" id="{C1DC4D30-BA25-4A0F-BEE1-E482176B325D}"/>
              </a:ext>
            </a:extLst>
          </p:cNvPr>
          <p:cNvSpPr/>
          <p:nvPr/>
        </p:nvSpPr>
        <p:spPr>
          <a:xfrm>
            <a:off x="191437" y="1611503"/>
            <a:ext cx="5904563" cy="2031325"/>
          </a:xfrm>
          <a:prstGeom prst="rect">
            <a:avLst/>
          </a:prstGeom>
        </p:spPr>
        <p:txBody>
          <a:bodyPr wrap="square">
            <a:spAutoFit/>
          </a:bodyPr>
          <a:lstStyle/>
          <a:p>
            <a:pPr marL="285750" indent="-285750">
              <a:buFont typeface="Wingdings" panose="05000000000000000000" pitchFamily="2" charset="2"/>
              <a:buChar char="ü"/>
            </a:pPr>
            <a:r>
              <a:rPr lang="az-Latn-AZ" b="1" dirty="0">
                <a:solidFill>
                  <a:srgbClr val="002060"/>
                </a:solidFill>
                <a:latin typeface="Times New Roman" panose="02020603050405020304" pitchFamily="18" charset="0"/>
                <a:cs typeface="Times New Roman" panose="02020603050405020304" pitchFamily="18" charset="0"/>
              </a:rPr>
              <a:t>İnstitutun əməkdaşları </a:t>
            </a:r>
            <a:r>
              <a:rPr lang="en-US" dirty="0" err="1">
                <a:solidFill>
                  <a:srgbClr val="002060"/>
                </a:solidFill>
                <a:latin typeface="Times New Roman" panose="02020603050405020304" pitchFamily="18" charset="0"/>
                <a:cs typeface="Times New Roman" panose="02020603050405020304" pitchFamily="18" charset="0"/>
              </a:rPr>
              <a:t>Bakı</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Biznes</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Universitetində</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Ümummilli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Lider</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Heydər</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Əliyevin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anadan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olmasının</a:t>
            </a:r>
            <a:r>
              <a:rPr lang="en-US" b="1" dirty="0">
                <a:solidFill>
                  <a:srgbClr val="002060"/>
                </a:solidFill>
                <a:latin typeface="Times New Roman" panose="02020603050405020304" pitchFamily="18" charset="0"/>
                <a:cs typeface="Times New Roman" panose="02020603050405020304" pitchFamily="18" charset="0"/>
              </a:rPr>
              <a:t> 102-ci </a:t>
            </a:r>
            <a:r>
              <a:rPr lang="en-US" b="1" dirty="0" err="1">
                <a:solidFill>
                  <a:srgbClr val="002060"/>
                </a:solidFill>
                <a:latin typeface="Times New Roman" panose="02020603050405020304" pitchFamily="18" charset="0"/>
                <a:cs typeface="Times New Roman" panose="02020603050405020304" pitchFamily="18" charset="0"/>
              </a:rPr>
              <a:t>ildönümü</a:t>
            </a:r>
            <a:r>
              <a:rPr lang="en-US" dirty="0" err="1">
                <a:solidFill>
                  <a:srgbClr val="002060"/>
                </a:solidFill>
                <a:latin typeface="Times New Roman" panose="02020603050405020304" pitchFamily="18" charset="0"/>
                <a:cs typeface="Times New Roman" panose="02020603050405020304" pitchFamily="18" charset="0"/>
              </a:rPr>
              <a:t>nə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həsr</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olunmuş</a:t>
            </a:r>
            <a:r>
              <a:rPr lang="en-US" dirty="0">
                <a:solidFill>
                  <a:srgbClr val="002060"/>
                </a:solidFill>
                <a:latin typeface="Times New Roman" panose="02020603050405020304" pitchFamily="18" charset="0"/>
                <a:cs typeface="Times New Roman" panose="02020603050405020304" pitchFamily="18" charset="0"/>
              </a:rPr>
              <a:t> </a:t>
            </a:r>
            <a:r>
              <a:rPr lang="en-US" b="1" dirty="0">
                <a:solidFill>
                  <a:srgbClr val="002060"/>
                </a:solidFill>
                <a:latin typeface="Times New Roman" panose="02020603050405020304" pitchFamily="18" charset="0"/>
                <a:cs typeface="Times New Roman" panose="02020603050405020304" pitchFamily="18" charset="0"/>
              </a:rPr>
              <a:t>“</a:t>
            </a:r>
            <a:r>
              <a:rPr lang="en-US" b="1" dirty="0" err="1">
                <a:solidFill>
                  <a:srgbClr val="002060"/>
                </a:solidFill>
                <a:latin typeface="Times New Roman" panose="02020603050405020304" pitchFamily="18" charset="0"/>
                <a:cs typeface="Times New Roman" panose="02020603050405020304" pitchFamily="18" charset="0"/>
              </a:rPr>
              <a:t>Suverenliyin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möhkəmləndirilməsində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rəqabətqabiliyyətli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iqtisadiyyatın</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inkişafına</a:t>
            </a:r>
            <a:r>
              <a:rPr lang="en-US" b="1" dirty="0">
                <a:solidFill>
                  <a:srgbClr val="002060"/>
                </a:solidFill>
                <a:latin typeface="Times New Roman" panose="02020603050405020304" pitchFamily="18" charset="0"/>
                <a:cs typeface="Times New Roman" panose="02020603050405020304" pitchFamily="18" charset="0"/>
              </a:rPr>
              <a:t> yeni </a:t>
            </a:r>
            <a:r>
              <a:rPr lang="en-US" b="1" dirty="0" err="1">
                <a:solidFill>
                  <a:srgbClr val="002060"/>
                </a:solidFill>
                <a:latin typeface="Times New Roman" panose="02020603050405020304" pitchFamily="18" charset="0"/>
                <a:cs typeface="Times New Roman" panose="02020603050405020304" pitchFamily="18" charset="0"/>
              </a:rPr>
              <a:t>strateji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yanaşmalar</a:t>
            </a:r>
            <a:r>
              <a:rPr lang="en-US" b="1"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mövzusunda</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beynəlxalq</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elmi-praktik</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konfrans</a:t>
            </a:r>
            <a:r>
              <a:rPr lang="az-Latn-AZ" dirty="0">
                <a:solidFill>
                  <a:srgbClr val="002060"/>
                </a:solidFill>
                <a:latin typeface="Times New Roman" panose="02020603050405020304" pitchFamily="18" charset="0"/>
                <a:cs typeface="Times New Roman" panose="02020603050405020304" pitchFamily="18" charset="0"/>
              </a:rPr>
              <a:t>da iştirak ediblər (</a:t>
            </a:r>
            <a:r>
              <a:rPr lang="en-US" dirty="0" err="1">
                <a:solidFill>
                  <a:srgbClr val="002060"/>
                </a:solidFill>
                <a:latin typeface="Times New Roman" panose="02020603050405020304" pitchFamily="18" charset="0"/>
                <a:cs typeface="Times New Roman" panose="02020603050405020304" pitchFamily="18" charset="0"/>
              </a:rPr>
              <a:t>Aprelin</a:t>
            </a:r>
            <a:r>
              <a:rPr lang="en-US" dirty="0">
                <a:solidFill>
                  <a:srgbClr val="002060"/>
                </a:solidFill>
                <a:latin typeface="Times New Roman" panose="02020603050405020304" pitchFamily="18" charset="0"/>
                <a:cs typeface="Times New Roman" panose="02020603050405020304" pitchFamily="18" charset="0"/>
              </a:rPr>
              <a:t> 25-</a:t>
            </a:r>
            <a:r>
              <a:rPr lang="az-Latn-AZ" dirty="0">
                <a:solidFill>
                  <a:srgbClr val="002060"/>
                </a:solidFill>
                <a:latin typeface="Times New Roman" panose="02020603050405020304" pitchFamily="18" charset="0"/>
                <a:cs typeface="Times New Roman" panose="02020603050405020304" pitchFamily="18" charset="0"/>
              </a:rPr>
              <a:t>i).</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CA1BC63D-AC29-41BE-B67F-0E40DC88D01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07969" y="1660906"/>
            <a:ext cx="3168352" cy="188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71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3"/>
          <p:cNvGrpSpPr/>
          <p:nvPr/>
        </p:nvGrpSpPr>
        <p:grpSpPr>
          <a:xfrm>
            <a:off x="0" y="1"/>
            <a:ext cx="12192000" cy="683849"/>
            <a:chOff x="-3854" y="5569"/>
            <a:chExt cx="9145016" cy="826949"/>
          </a:xfrm>
        </p:grpSpPr>
        <p:pic>
          <p:nvPicPr>
            <p:cNvPr id="13"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5"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8" name="Заголовок 1"/>
          <p:cNvSpPr txBox="1">
            <a:spLocks/>
          </p:cNvSpPr>
          <p:nvPr/>
        </p:nvSpPr>
        <p:spPr>
          <a:xfrm>
            <a:off x="322274" y="942181"/>
            <a:ext cx="11507276" cy="614611"/>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marL="0" lvl="1" algn="r" fontAlgn="base"/>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BEYNƏLXALQ VƏ ÖLKƏVİ ELMİ TƏDBİRLƏRDƏ VƏ GÖRÜŞLƏRDƏ İŞTİRAK</a:t>
            </a:r>
            <a:endParaRPr lang="ru-RU" sz="2800"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7" name="Рисунок 5">
            <a:extLst>
              <a:ext uri="{FF2B5EF4-FFF2-40B4-BE49-F238E27FC236}">
                <a16:creationId xmlns:a16="http://schemas.microsoft.com/office/drawing/2014/main" id="{CC3A6728-984F-4316-842E-134306A90574}"/>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4" name="TextBox 1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3" name="Прямоугольник 2">
            <a:extLst>
              <a:ext uri="{FF2B5EF4-FFF2-40B4-BE49-F238E27FC236}">
                <a16:creationId xmlns:a16="http://schemas.microsoft.com/office/drawing/2014/main" id="{6C952C72-1C5A-4F45-A2BA-AD0A90CFE683}"/>
              </a:ext>
            </a:extLst>
          </p:cNvPr>
          <p:cNvSpPr/>
          <p:nvPr/>
        </p:nvSpPr>
        <p:spPr>
          <a:xfrm>
            <a:off x="122511" y="3729806"/>
            <a:ext cx="5184577" cy="923330"/>
          </a:xfrm>
          <a:prstGeom prst="rect">
            <a:avLst/>
          </a:prstGeom>
        </p:spPr>
        <p:txBody>
          <a:bodyPr wrap="square">
            <a:spAutoFit/>
          </a:bodyPr>
          <a:lstStyle/>
          <a:p>
            <a:pPr marL="285750" indent="-285750" algn="just">
              <a:buFont typeface="Wingdings" panose="05000000000000000000" pitchFamily="2" charset="2"/>
              <a:buChar char="ü"/>
            </a:pPr>
            <a:r>
              <a:rPr lang="en-US" dirty="0">
                <a:solidFill>
                  <a:srgbClr val="002060"/>
                </a:solidFill>
                <a:latin typeface="Times New Roman" panose="02020603050405020304" pitchFamily="18" charset="0"/>
                <a:cs typeface="Times New Roman" panose="02020603050405020304" pitchFamily="18" charset="0"/>
              </a:rPr>
              <a:t>In</a:t>
            </a:r>
            <a:r>
              <a:rPr lang="az-Latn-AZ" dirty="0">
                <a:solidFill>
                  <a:srgbClr val="002060"/>
                </a:solidFill>
                <a:latin typeface="Times New Roman" panose="02020603050405020304" pitchFamily="18" charset="0"/>
                <a:cs typeface="Times New Roman" panose="02020603050405020304" pitchFamily="18" charset="0"/>
              </a:rPr>
              <a:t>stitut əməkdaşları </a:t>
            </a:r>
            <a:r>
              <a:rPr lang="en-US" b="1" dirty="0">
                <a:solidFill>
                  <a:srgbClr val="002060"/>
                </a:solidFill>
                <a:latin typeface="Times New Roman" panose="02020603050405020304" pitchFamily="18" charset="0"/>
                <a:cs typeface="Times New Roman" panose="02020603050405020304" pitchFamily="18" charset="0"/>
              </a:rPr>
              <a:t>“</a:t>
            </a:r>
            <a:r>
              <a:rPr lang="en-US" b="1" dirty="0" err="1">
                <a:solidFill>
                  <a:srgbClr val="002060"/>
                </a:solidFill>
                <a:latin typeface="Times New Roman" panose="02020603050405020304" pitchFamily="18" charset="0"/>
                <a:cs typeface="Times New Roman" panose="02020603050405020304" pitchFamily="18" charset="0"/>
              </a:rPr>
              <a:t>Emidworld</a:t>
            </a:r>
            <a:r>
              <a:rPr lang="en-US" b="1" dirty="0">
                <a:solidFill>
                  <a:srgbClr val="002060"/>
                </a:solidFill>
                <a:latin typeface="Times New Roman" panose="02020603050405020304" pitchFamily="18" charset="0"/>
                <a:cs typeface="Times New Roman" panose="02020603050405020304" pitchFamily="18" charset="0"/>
              </a:rPr>
              <a:t> III </a:t>
            </a:r>
            <a:r>
              <a:rPr lang="en-US" b="1" dirty="0" err="1">
                <a:solidFill>
                  <a:srgbClr val="002060"/>
                </a:solidFill>
                <a:latin typeface="Times New Roman" panose="02020603050405020304" pitchFamily="18" charset="0"/>
                <a:cs typeface="Times New Roman" panose="02020603050405020304" pitchFamily="18" charset="0"/>
              </a:rPr>
              <a:t>Beynəlxalq</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İqtisad</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Maliyyə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Biznes</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və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Sosial</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Elmlər</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Konqresi”</a:t>
            </a:r>
            <a:r>
              <a:rPr lang="en-US" dirty="0" err="1">
                <a:solidFill>
                  <a:srgbClr val="002060"/>
                </a:solidFill>
                <a:latin typeface="Times New Roman" panose="02020603050405020304" pitchFamily="18" charset="0"/>
                <a:cs typeface="Times New Roman" panose="02020603050405020304" pitchFamily="18" charset="0"/>
              </a:rPr>
              <a:t>ndə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iştirak</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ediblər</a:t>
            </a:r>
            <a:r>
              <a:rPr lang="en-US" dirty="0">
                <a:solidFill>
                  <a:srgbClr val="002060"/>
                </a:solidFill>
                <a:latin typeface="Times New Roman" panose="02020603050405020304" pitchFamily="18" charset="0"/>
                <a:cs typeface="Times New Roman" panose="02020603050405020304" pitchFamily="18" charset="0"/>
              </a:rPr>
              <a:t> </a:t>
            </a:r>
            <a:r>
              <a:rPr lang="az-Latn-AZ" dirty="0">
                <a:solidFill>
                  <a:srgbClr val="002060"/>
                </a:solidFill>
                <a:latin typeface="Times New Roman" panose="02020603050405020304" pitchFamily="18" charset="0"/>
                <a:cs typeface="Times New Roman" panose="02020603050405020304" pitchFamily="18" charset="0"/>
              </a:rPr>
              <a:t>(Noyabrın</a:t>
            </a:r>
            <a:r>
              <a:rPr lang="en-US" dirty="0">
                <a:solidFill>
                  <a:srgbClr val="002060"/>
                </a:solidFill>
                <a:latin typeface="Times New Roman" panose="02020603050405020304" pitchFamily="18" charset="0"/>
                <a:cs typeface="Times New Roman" panose="02020603050405020304" pitchFamily="18" charset="0"/>
              </a:rPr>
              <a:t>13-1</a:t>
            </a:r>
            <a:r>
              <a:rPr lang="az-Latn-AZ" dirty="0">
                <a:solidFill>
                  <a:srgbClr val="002060"/>
                </a:solidFill>
                <a:latin typeface="Times New Roman" panose="02020603050405020304" pitchFamily="18" charset="0"/>
                <a:cs typeface="Times New Roman" panose="02020603050405020304" pitchFamily="18" charset="0"/>
              </a:rPr>
              <a:t>5-i).</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1026" name="Picture 2" descr="Xeber Fotosu">
            <a:extLst>
              <a:ext uri="{FF2B5EF4-FFF2-40B4-BE49-F238E27FC236}">
                <a16:creationId xmlns:a16="http://schemas.microsoft.com/office/drawing/2014/main" id="{5BC516D8-72F7-4BC6-994B-B9B99465C2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3881" y="4274838"/>
            <a:ext cx="3148383" cy="227965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5EEA0148-0768-4639-BDA4-30CD6172DA44}"/>
              </a:ext>
            </a:extLst>
          </p:cNvPr>
          <p:cNvSpPr/>
          <p:nvPr/>
        </p:nvSpPr>
        <p:spPr>
          <a:xfrm>
            <a:off x="139304" y="2529477"/>
            <a:ext cx="5184577" cy="1200329"/>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2060"/>
                </a:solidFill>
                <a:latin typeface="Times New Roman" panose="02020603050405020304" pitchFamily="18" charset="0"/>
                <a:cs typeface="Times New Roman" panose="02020603050405020304" pitchFamily="18" charset="0"/>
              </a:rPr>
              <a:t>i</a:t>
            </a:r>
            <a:r>
              <a:rPr lang="en-US" dirty="0">
                <a:solidFill>
                  <a:srgbClr val="002060"/>
                </a:solidFill>
                <a:latin typeface="Times New Roman" panose="02020603050405020304" pitchFamily="18" charset="0"/>
                <a:cs typeface="Times New Roman" panose="02020603050405020304" pitchFamily="18" charset="0"/>
              </a:rPr>
              <a:t>.</a:t>
            </a:r>
            <a:r>
              <a:rPr lang="en-US" dirty="0" err="1">
                <a:solidFill>
                  <a:srgbClr val="002060"/>
                </a:solidFill>
                <a:latin typeface="Times New Roman" panose="02020603050405020304" pitchFamily="18" charset="0"/>
                <a:cs typeface="Times New Roman" panose="02020603050405020304" pitchFamily="18" charset="0"/>
              </a:rPr>
              <a:t>e.d.</a:t>
            </a:r>
            <a:r>
              <a:rPr lang="en-US" dirty="0">
                <a:solidFill>
                  <a:srgbClr val="002060"/>
                </a:solidFill>
                <a:latin typeface="Times New Roman" panose="02020603050405020304" pitchFamily="18" charset="0"/>
                <a:cs typeface="Times New Roman" panose="02020603050405020304" pitchFamily="18" charset="0"/>
              </a:rPr>
              <a:t>, prof</a:t>
            </a:r>
            <a:r>
              <a:rPr lang="az-Latn-AZ" dirty="0">
                <a:solidFill>
                  <a:srgbClr val="002060"/>
                </a:solidFill>
                <a:latin typeface="Times New Roman" panose="02020603050405020304" pitchFamily="18" charset="0"/>
                <a:cs typeface="Times New Roman" panose="02020603050405020304" pitchFamily="18" charset="0"/>
              </a:rPr>
              <a:t>.</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Rəsmiyyə</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Abdullayeva</a:t>
            </a:r>
            <a:r>
              <a:rPr lang="en-US" b="1" dirty="0">
                <a:solidFill>
                  <a:srgbClr val="002060"/>
                </a:solidFill>
                <a:latin typeface="Times New Roman" panose="02020603050405020304" pitchFamily="18" charset="0"/>
                <a:cs typeface="Times New Roman" panose="02020603050405020304" pitchFamily="18" charset="0"/>
              </a:rPr>
              <a:t> </a:t>
            </a:r>
            <a:r>
              <a:rPr lang="en-US" dirty="0">
                <a:solidFill>
                  <a:srgbClr val="002060"/>
                </a:solidFill>
                <a:latin typeface="Times New Roman" panose="02020603050405020304" pitchFamily="18" charset="0"/>
                <a:cs typeface="Times New Roman" panose="02020603050405020304" pitchFamily="18" charset="0"/>
              </a:rPr>
              <a:t>Roma </a:t>
            </a:r>
            <a:r>
              <a:rPr lang="en-US" dirty="0" err="1">
                <a:solidFill>
                  <a:srgbClr val="002060"/>
                </a:solidFill>
                <a:latin typeface="Times New Roman" panose="02020603050405020304" pitchFamily="18" charset="0"/>
                <a:cs typeface="Times New Roman" panose="02020603050405020304" pitchFamily="18" charset="0"/>
              </a:rPr>
              <a:t>şəhərində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keçiril</a:t>
            </a:r>
            <a:r>
              <a:rPr lang="az-Latn-AZ" dirty="0">
                <a:solidFill>
                  <a:srgbClr val="002060"/>
                </a:solidFill>
                <a:latin typeface="Times New Roman" panose="02020603050405020304" pitchFamily="18" charset="0"/>
                <a:cs typeface="Times New Roman" panose="02020603050405020304" pitchFamily="18" charset="0"/>
              </a:rPr>
              <a:t>miş</a:t>
            </a:r>
            <a:r>
              <a:rPr lang="en-US" dirty="0">
                <a:solidFill>
                  <a:srgbClr val="002060"/>
                </a:solidFill>
                <a:latin typeface="Times New Roman" panose="02020603050405020304" pitchFamily="18" charset="0"/>
                <a:cs typeface="Times New Roman" panose="02020603050405020304" pitchFamily="18" charset="0"/>
              </a:rPr>
              <a:t> </a:t>
            </a:r>
            <a:r>
              <a:rPr lang="en-US" b="1" dirty="0">
                <a:solidFill>
                  <a:srgbClr val="002060"/>
                </a:solidFill>
                <a:latin typeface="Times New Roman" panose="02020603050405020304" pitchFamily="18" charset="0"/>
                <a:cs typeface="Times New Roman" panose="02020603050405020304" pitchFamily="18" charset="0"/>
              </a:rPr>
              <a:t>“IX </a:t>
            </a:r>
            <a:r>
              <a:rPr lang="en-US" b="1" dirty="0" err="1">
                <a:solidFill>
                  <a:srgbClr val="002060"/>
                </a:solidFill>
                <a:latin typeface="Times New Roman" panose="02020603050405020304" pitchFamily="18" charset="0"/>
                <a:cs typeface="Times New Roman" panose="02020603050405020304" pitchFamily="18" charset="0"/>
              </a:rPr>
              <a:t>Beynəlxalq</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Tətbiqi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Sosial</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Elmlər</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Konqresi”</a:t>
            </a:r>
            <a:r>
              <a:rPr lang="en-US" dirty="0" err="1">
                <a:solidFill>
                  <a:srgbClr val="002060"/>
                </a:solidFill>
                <a:latin typeface="Times New Roman" panose="02020603050405020304" pitchFamily="18" charset="0"/>
                <a:cs typeface="Times New Roman" panose="02020603050405020304" pitchFamily="18" charset="0"/>
              </a:rPr>
              <a:t>ndə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iştirak</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edib</a:t>
            </a:r>
            <a:r>
              <a:rPr lang="az-Latn-AZ" dirty="0">
                <a:solidFill>
                  <a:srgbClr val="002060"/>
                </a:solidFill>
                <a:latin typeface="Times New Roman" panose="02020603050405020304" pitchFamily="18" charset="0"/>
                <a:cs typeface="Times New Roman" panose="02020603050405020304" pitchFamily="18" charset="0"/>
              </a:rPr>
              <a:t> (Oktyabrın </a:t>
            </a:r>
            <a:r>
              <a:rPr lang="en-US" dirty="0">
                <a:solidFill>
                  <a:srgbClr val="002060"/>
                </a:solidFill>
                <a:latin typeface="Times New Roman" panose="02020603050405020304" pitchFamily="18" charset="0"/>
                <a:cs typeface="Times New Roman" panose="02020603050405020304" pitchFamily="18" charset="0"/>
              </a:rPr>
              <a:t>13-15</a:t>
            </a:r>
            <a:r>
              <a:rPr lang="az-Latn-AZ" dirty="0">
                <a:solidFill>
                  <a:srgbClr val="002060"/>
                </a:solidFill>
                <a:latin typeface="Times New Roman" panose="02020603050405020304" pitchFamily="18" charset="0"/>
                <a:cs typeface="Times New Roman" panose="02020603050405020304" pitchFamily="18" charset="0"/>
              </a:rPr>
              <a:t>-i).</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DA70535F-7D9F-417F-8DA3-EA8D00652D4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9871" y="1797784"/>
            <a:ext cx="3072393" cy="235129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DAC13CF5-E9A8-4CC2-AE2D-BCFBCD8E3E64}"/>
              </a:ext>
            </a:extLst>
          </p:cNvPr>
          <p:cNvSpPr/>
          <p:nvPr/>
        </p:nvSpPr>
        <p:spPr>
          <a:xfrm>
            <a:off x="122511" y="1606147"/>
            <a:ext cx="5256582" cy="923330"/>
          </a:xfrm>
          <a:prstGeom prst="rect">
            <a:avLst/>
          </a:prstGeom>
        </p:spPr>
        <p:txBody>
          <a:bodyPr wrap="square">
            <a:spAutoFit/>
          </a:bodyPr>
          <a:lstStyle/>
          <a:p>
            <a:pPr marL="285750" indent="-285750" algn="just">
              <a:buFont typeface="Wingdings" panose="05000000000000000000" pitchFamily="2" charset="2"/>
              <a:buChar char="ü"/>
            </a:pPr>
            <a:r>
              <a:rPr lang="az-Latn-AZ" dirty="0">
                <a:solidFill>
                  <a:srgbClr val="002060"/>
                </a:solidFill>
                <a:latin typeface="Times New Roman" panose="02020603050405020304" pitchFamily="18" charset="0"/>
                <a:cs typeface="Times New Roman" panose="02020603050405020304" pitchFamily="18" charset="0"/>
              </a:rPr>
              <a:t>i.f.d., </a:t>
            </a:r>
            <a:r>
              <a:rPr lang="en-US" dirty="0">
                <a:solidFill>
                  <a:srgbClr val="002060"/>
                </a:solidFill>
                <a:latin typeface="Times New Roman" panose="02020603050405020304" pitchFamily="18" charset="0"/>
                <a:cs typeface="Times New Roman" panose="02020603050405020304" pitchFamily="18" charset="0"/>
              </a:rPr>
              <a:t>dos</a:t>
            </a:r>
            <a:r>
              <a:rPr lang="az-Latn-AZ" dirty="0">
                <a:solidFill>
                  <a:srgbClr val="002060"/>
                </a:solidFill>
                <a:latin typeface="Times New Roman" panose="02020603050405020304" pitchFamily="18" charset="0"/>
                <a:cs typeface="Times New Roman" panose="02020603050405020304" pitchFamily="18" charset="0"/>
              </a:rPr>
              <a:t>.</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Nəsimi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Əhmədov</a:t>
            </a:r>
            <a:r>
              <a:rPr lang="en-US" b="1"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və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i.f.d</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Ellada</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Xankişiyeva</a:t>
            </a:r>
            <a:r>
              <a:rPr lang="az-Latn-AZ" dirty="0">
                <a:solidFill>
                  <a:srgbClr val="002060"/>
                </a:solidFill>
                <a:latin typeface="Times New Roman" panose="02020603050405020304" pitchFamily="18" charset="0"/>
                <a:cs typeface="Times New Roman" panose="02020603050405020304" pitchFamily="18" charset="0"/>
              </a:rPr>
              <a:t> </a:t>
            </a:r>
            <a:r>
              <a:rPr lang="en-US" b="1" dirty="0">
                <a:solidFill>
                  <a:srgbClr val="002060"/>
                </a:solidFill>
                <a:latin typeface="Times New Roman" panose="02020603050405020304" pitchFamily="18" charset="0"/>
                <a:cs typeface="Times New Roman" panose="02020603050405020304" pitchFamily="18" charset="0"/>
              </a:rPr>
              <a:t>“</a:t>
            </a:r>
            <a:r>
              <a:rPr lang="en-US" b="1" dirty="0" err="1">
                <a:solidFill>
                  <a:srgbClr val="002060"/>
                </a:solidFill>
                <a:latin typeface="Times New Roman" panose="02020603050405020304" pitchFamily="18" charset="0"/>
                <a:cs typeface="Times New Roman" panose="02020603050405020304" pitchFamily="18" charset="0"/>
              </a:rPr>
              <a:t>Bakı</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İqlim</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Fəaliyyəti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Həftəsi</a:t>
            </a:r>
            <a:r>
              <a:rPr lang="en-US" b="1" dirty="0">
                <a:solidFill>
                  <a:srgbClr val="002060"/>
                </a:solidFill>
                <a:latin typeface="Times New Roman" panose="02020603050405020304" pitchFamily="18" charset="0"/>
                <a:cs typeface="Times New Roman" panose="02020603050405020304" pitchFamily="18" charset="0"/>
              </a:rPr>
              <a:t>”</a:t>
            </a:r>
            <a:r>
              <a:rPr lang="az-Latn-AZ" dirty="0">
                <a:solidFill>
                  <a:srgbClr val="002060"/>
                </a:solidFill>
                <a:latin typeface="Times New Roman" panose="02020603050405020304" pitchFamily="18" charset="0"/>
                <a:cs typeface="Times New Roman" panose="02020603050405020304" pitchFamily="18" charset="0"/>
              </a:rPr>
              <a:t>nin</a:t>
            </a:r>
            <a:r>
              <a:rPr lang="en-US" dirty="0">
                <a:solidFill>
                  <a:srgbClr val="002060"/>
                </a:solidFill>
                <a:latin typeface="Times New Roman" panose="02020603050405020304" pitchFamily="18" charset="0"/>
                <a:cs typeface="Times New Roman" panose="02020603050405020304" pitchFamily="18" charset="0"/>
              </a:rPr>
              <a:t> </a:t>
            </a:r>
            <a:r>
              <a:rPr lang="az-Latn-AZ" dirty="0">
                <a:solidFill>
                  <a:srgbClr val="002060"/>
                </a:solidFill>
                <a:latin typeface="Times New Roman" panose="02020603050405020304" pitchFamily="18" charset="0"/>
                <a:cs typeface="Times New Roman" panose="02020603050405020304" pitchFamily="18" charset="0"/>
              </a:rPr>
              <a:t>açılış mərasimində </a:t>
            </a:r>
            <a:r>
              <a:rPr lang="en-US" dirty="0" err="1">
                <a:solidFill>
                  <a:srgbClr val="002060"/>
                </a:solidFill>
                <a:latin typeface="Times New Roman" panose="02020603050405020304" pitchFamily="18" charset="0"/>
                <a:cs typeface="Times New Roman" panose="02020603050405020304" pitchFamily="18" charset="0"/>
              </a:rPr>
              <a:t>iştirak</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ediblər</a:t>
            </a:r>
            <a:r>
              <a:rPr lang="az-Latn-AZ" dirty="0">
                <a:solidFill>
                  <a:srgbClr val="002060"/>
                </a:solidFill>
                <a:latin typeface="Times New Roman" panose="02020603050405020304" pitchFamily="18" charset="0"/>
                <a:cs typeface="Times New Roman" panose="02020603050405020304" pitchFamily="18" charset="0"/>
              </a:rPr>
              <a:t> (Sentyabrın </a:t>
            </a:r>
            <a:r>
              <a:rPr lang="en-US" dirty="0">
                <a:solidFill>
                  <a:srgbClr val="002060"/>
                </a:solidFill>
                <a:latin typeface="Times New Roman" panose="02020603050405020304" pitchFamily="18" charset="0"/>
                <a:cs typeface="Times New Roman" panose="02020603050405020304" pitchFamily="18" charset="0"/>
              </a:rPr>
              <a:t>29</a:t>
            </a:r>
            <a:r>
              <a:rPr lang="az-Latn-AZ" dirty="0">
                <a:solidFill>
                  <a:srgbClr val="002060"/>
                </a:solidFill>
                <a:latin typeface="Times New Roman" panose="02020603050405020304" pitchFamily="18" charset="0"/>
                <a:cs typeface="Times New Roman" panose="02020603050405020304" pitchFamily="18" charset="0"/>
              </a:rPr>
              <a:t>-u)</a:t>
            </a:r>
            <a:r>
              <a:rPr lang="en-US" dirty="0">
                <a:solidFill>
                  <a:srgbClr val="002060"/>
                </a:solidFill>
                <a:latin typeface="Times New Roman" panose="02020603050405020304" pitchFamily="18" charset="0"/>
                <a:cs typeface="Times New Roman" panose="02020603050405020304" pitchFamily="18" charset="0"/>
              </a:rPr>
              <a:t>.</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20" name="Picture 4">
            <a:extLst>
              <a:ext uri="{FF2B5EF4-FFF2-40B4-BE49-F238E27FC236}">
                <a16:creationId xmlns:a16="http://schemas.microsoft.com/office/drawing/2014/main" id="{5AA188CB-92D9-4DB9-AF9B-7027F1AFEB94}"/>
              </a:ext>
            </a:extLst>
          </p:cNvPr>
          <p:cNvPicPr>
            <a:picLocks noChangeAspect="1"/>
          </p:cNvPicPr>
          <p:nvPr/>
        </p:nvPicPr>
        <p:blipFill rotWithShape="1">
          <a:blip r:embed="rId7"/>
          <a:srcRect t="13956"/>
          <a:stretch/>
        </p:blipFill>
        <p:spPr>
          <a:xfrm>
            <a:off x="8488414" y="1793586"/>
            <a:ext cx="3248744" cy="2355494"/>
          </a:xfrm>
          <a:prstGeom prst="rect">
            <a:avLst/>
          </a:prstGeom>
          <a:ln w="15875">
            <a:solidFill>
              <a:srgbClr val="002060"/>
            </a:solidFill>
          </a:ln>
        </p:spPr>
      </p:pic>
      <p:pic>
        <p:nvPicPr>
          <p:cNvPr id="2"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88413" y="4264088"/>
            <a:ext cx="3248744" cy="2279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9881" y="4653136"/>
            <a:ext cx="5069835" cy="1754326"/>
          </a:xfrm>
          <a:prstGeom prst="rect">
            <a:avLst/>
          </a:prstGeom>
        </p:spPr>
        <p:txBody>
          <a:bodyPr wrap="square">
            <a:spAutoFit/>
          </a:bodyPr>
          <a:lstStyle/>
          <a:p>
            <a:pPr marL="285750" indent="-285750" algn="just">
              <a:buFont typeface="Wingdings" pitchFamily="2" charset="2"/>
              <a:buChar char="ü"/>
            </a:pPr>
            <a:r>
              <a:rPr lang="en-US" dirty="0" err="1">
                <a:solidFill>
                  <a:srgbClr val="002060"/>
                </a:solidFill>
                <a:latin typeface="Times New Roman" panose="02020603050405020304" pitchFamily="18" charset="0"/>
                <a:cs typeface="Times New Roman" panose="02020603050405020304" pitchFamily="18" charset="0"/>
              </a:rPr>
              <a:t>Laçın</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rayonunda</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Azərbaycan</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Respublikası</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Prezidentinin</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xüsusi</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nümayəndəsi</a:t>
            </a:r>
            <a:r>
              <a:rPr lang="en-US"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Məsim</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Məmmədov</a:t>
            </a:r>
            <a:r>
              <a:rPr lang="en-US" dirty="0">
                <a:solidFill>
                  <a:srgbClr val="002060"/>
                </a:solidFill>
                <a:latin typeface="Times New Roman" panose="02020603050405020304" pitchFamily="18" charset="0"/>
                <a:cs typeface="Times New Roman" panose="02020603050405020304" pitchFamily="18" charset="0"/>
              </a:rPr>
              <a:t> </a:t>
            </a:r>
            <a:r>
              <a:rPr lang="az-Latn-AZ" dirty="0">
                <a:solidFill>
                  <a:srgbClr val="002060"/>
                </a:solidFill>
                <a:latin typeface="Times New Roman" panose="02020603050405020304" pitchFamily="18" charset="0"/>
                <a:cs typeface="Times New Roman" panose="02020603050405020304" pitchFamily="18" charset="0"/>
              </a:rPr>
              <a:t>ilə gö</a:t>
            </a:r>
            <a:r>
              <a:rPr lang="en-US" dirty="0" err="1">
                <a:solidFill>
                  <a:srgbClr val="002060"/>
                </a:solidFill>
                <a:latin typeface="Times New Roman" panose="02020603050405020304" pitchFamily="18" charset="0"/>
                <a:cs typeface="Times New Roman" panose="02020603050405020304" pitchFamily="18" charset="0"/>
              </a:rPr>
              <a:t>rüşdə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Laçın</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rayonunda</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yeni</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iqtisadiyyat</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quruculuğu</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sahəsində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İqtisadiyyat</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İnstitutu</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ilə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əməkdaşlıq</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imkanları</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müzakirə</a:t>
            </a:r>
            <a:r>
              <a:rPr lang="en-US" dirty="0">
                <a:solidFill>
                  <a:srgbClr val="002060"/>
                </a:solidFill>
                <a:latin typeface="Times New Roman" panose="02020603050405020304" pitchFamily="18" charset="0"/>
                <a:cs typeface="Times New Roman" panose="02020603050405020304" pitchFamily="18" charset="0"/>
              </a:rPr>
              <a:t> </a:t>
            </a:r>
            <a:r>
              <a:rPr lang="en-US" dirty="0" err="1">
                <a:solidFill>
                  <a:srgbClr val="002060"/>
                </a:solidFill>
                <a:latin typeface="Times New Roman" panose="02020603050405020304" pitchFamily="18" charset="0"/>
                <a:cs typeface="Times New Roman" panose="02020603050405020304" pitchFamily="18" charset="0"/>
              </a:rPr>
              <a:t>edilib</a:t>
            </a:r>
            <a:r>
              <a:rPr lang="az-Latn-AZ" dirty="0">
                <a:solidFill>
                  <a:srgbClr val="002060"/>
                </a:solidFill>
                <a:latin typeface="Times New Roman" panose="02020603050405020304" pitchFamily="18" charset="0"/>
                <a:cs typeface="Times New Roman" panose="02020603050405020304" pitchFamily="18" charset="0"/>
              </a:rPr>
              <a:t> (Dekabrın 12-i)</a:t>
            </a:r>
            <a:endParaRPr lang="ru-RU"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9521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3"/>
          <p:cNvGrpSpPr/>
          <p:nvPr/>
        </p:nvGrpSpPr>
        <p:grpSpPr>
          <a:xfrm>
            <a:off x="0" y="1"/>
            <a:ext cx="12192000" cy="683849"/>
            <a:chOff x="-3854" y="5569"/>
            <a:chExt cx="9145016" cy="826949"/>
          </a:xfrm>
        </p:grpSpPr>
        <p:pic>
          <p:nvPicPr>
            <p:cNvPr id="17"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9"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AR ETN</a:t>
              </a:r>
              <a:endParaRPr lang="en-US" sz="1400" dirty="0">
                <a:latin typeface="Times New Roman" pitchFamily="18" charset="0"/>
                <a:ea typeface="Calibri" panose="020F0502020204030204" pitchFamily="34" charset="0"/>
                <a:cs typeface="Times New Roman" pitchFamily="18" charset="0"/>
              </a:endParaRPr>
            </a:p>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1400" dirty="0">
                <a:latin typeface="Times New Roman" pitchFamily="18" charset="0"/>
                <a:ea typeface="Calibri" panose="020F0502020204030204" pitchFamily="34" charset="0"/>
                <a:cs typeface="Times New Roman" pitchFamily="18" charset="0"/>
              </a:endParaRPr>
            </a:p>
          </p:txBody>
        </p:sp>
      </p:grpSp>
      <p:sp>
        <p:nvSpPr>
          <p:cNvPr id="3" name="Прямоугольник 2"/>
          <p:cNvSpPr/>
          <p:nvPr/>
        </p:nvSpPr>
        <p:spPr>
          <a:xfrm>
            <a:off x="582244" y="1484804"/>
            <a:ext cx="6460848" cy="707886"/>
          </a:xfrm>
          <a:prstGeom prst="rect">
            <a:avLst/>
          </a:prstGeom>
        </p:spPr>
        <p:txBody>
          <a:bodyPr wrap="square">
            <a:spAutoFit/>
          </a:bodyPr>
          <a:lstStyle/>
          <a:p>
            <a:pPr algn="just">
              <a:spcBef>
                <a:spcPts val="600"/>
              </a:spcBef>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 ərzində İnstitutda 15 </a:t>
            </a:r>
            <a:r>
              <a:rPr lang="az-Latn-AZ" sz="2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Daimi elmi seminar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a:t>
            </a:r>
            <a:b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endPar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4" name="Рисунок 5">
            <a:extLst>
              <a:ext uri="{FF2B5EF4-FFF2-40B4-BE49-F238E27FC236}">
                <a16:creationId xmlns:a16="http://schemas.microsoft.com/office/drawing/2014/main" id="{9D05E700-932C-43C4-8CB5-95EB8EF2E1B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2" name="TextBox 1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6" name="Rectangle 5"/>
          <p:cNvSpPr/>
          <p:nvPr/>
        </p:nvSpPr>
        <p:spPr>
          <a:xfrm>
            <a:off x="7392144" y="842675"/>
            <a:ext cx="6067915" cy="523220"/>
          </a:xfrm>
          <a:prstGeom prst="rect">
            <a:avLst/>
          </a:prstGeom>
        </p:spPr>
        <p:txBody>
          <a:bodyPr wrap="square">
            <a:spAutoFit/>
          </a:bodyPr>
          <a:lstStyle/>
          <a:p>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SEMİNARLARIMIZ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4" name="Picture 3"/>
          <p:cNvPicPr>
            <a:picLocks noChangeAspect="1"/>
          </p:cNvPicPr>
          <p:nvPr/>
        </p:nvPicPr>
        <p:blipFill>
          <a:blip r:embed="rId6"/>
          <a:stretch>
            <a:fillRect/>
          </a:stretch>
        </p:blipFill>
        <p:spPr>
          <a:xfrm>
            <a:off x="187632" y="2062618"/>
            <a:ext cx="2799355" cy="1804904"/>
          </a:xfrm>
          <a:prstGeom prst="rect">
            <a:avLst/>
          </a:prstGeom>
          <a:ln w="15875">
            <a:solidFill>
              <a:srgbClr val="002060"/>
            </a:solidFill>
          </a:ln>
        </p:spPr>
      </p:pic>
      <p:pic>
        <p:nvPicPr>
          <p:cNvPr id="5" name="Picture 4"/>
          <p:cNvPicPr>
            <a:picLocks noChangeAspect="1"/>
          </p:cNvPicPr>
          <p:nvPr/>
        </p:nvPicPr>
        <p:blipFill>
          <a:blip r:embed="rId7"/>
          <a:stretch>
            <a:fillRect/>
          </a:stretch>
        </p:blipFill>
        <p:spPr>
          <a:xfrm>
            <a:off x="6254296" y="4071348"/>
            <a:ext cx="2720287" cy="2254757"/>
          </a:xfrm>
          <a:prstGeom prst="rect">
            <a:avLst/>
          </a:prstGeom>
          <a:ln w="15875">
            <a:solidFill>
              <a:srgbClr val="002060"/>
            </a:solidFill>
          </a:ln>
        </p:spPr>
      </p:pic>
      <p:pic>
        <p:nvPicPr>
          <p:cNvPr id="7" name="Picture 6"/>
          <p:cNvPicPr>
            <a:picLocks noChangeAspect="1"/>
          </p:cNvPicPr>
          <p:nvPr/>
        </p:nvPicPr>
        <p:blipFill>
          <a:blip r:embed="rId8"/>
          <a:stretch>
            <a:fillRect/>
          </a:stretch>
        </p:blipFill>
        <p:spPr>
          <a:xfrm>
            <a:off x="6309010" y="2049369"/>
            <a:ext cx="2750327" cy="1848342"/>
          </a:xfrm>
          <a:prstGeom prst="rect">
            <a:avLst/>
          </a:prstGeom>
          <a:ln w="15875">
            <a:solidFill>
              <a:srgbClr val="002060"/>
            </a:solidFill>
          </a:ln>
        </p:spPr>
      </p:pic>
      <p:pic>
        <p:nvPicPr>
          <p:cNvPr id="8" name="Picture 7"/>
          <p:cNvPicPr>
            <a:picLocks noChangeAspect="1"/>
          </p:cNvPicPr>
          <p:nvPr/>
        </p:nvPicPr>
        <p:blipFill>
          <a:blip r:embed="rId9"/>
          <a:stretch>
            <a:fillRect/>
          </a:stretch>
        </p:blipFill>
        <p:spPr>
          <a:xfrm>
            <a:off x="9127774" y="2049368"/>
            <a:ext cx="2750327" cy="1848342"/>
          </a:xfrm>
          <a:prstGeom prst="rect">
            <a:avLst/>
          </a:prstGeom>
          <a:ln w="15875">
            <a:solidFill>
              <a:srgbClr val="002060"/>
            </a:solidFill>
          </a:ln>
        </p:spPr>
      </p:pic>
      <p:pic>
        <p:nvPicPr>
          <p:cNvPr id="9" name="Picture 8"/>
          <p:cNvPicPr>
            <a:picLocks noChangeAspect="1"/>
          </p:cNvPicPr>
          <p:nvPr/>
        </p:nvPicPr>
        <p:blipFill rotWithShape="1">
          <a:blip r:embed="rId10"/>
          <a:srcRect t="29887"/>
          <a:stretch/>
        </p:blipFill>
        <p:spPr>
          <a:xfrm>
            <a:off x="187631" y="4093868"/>
            <a:ext cx="2799355" cy="2264471"/>
          </a:xfrm>
          <a:prstGeom prst="rect">
            <a:avLst/>
          </a:prstGeom>
          <a:ln w="15875">
            <a:solidFill>
              <a:srgbClr val="002060"/>
            </a:solidFill>
          </a:ln>
        </p:spPr>
      </p:pic>
      <p:pic>
        <p:nvPicPr>
          <p:cNvPr id="10" name="Picture 9"/>
          <p:cNvPicPr>
            <a:picLocks noChangeAspect="1"/>
          </p:cNvPicPr>
          <p:nvPr/>
        </p:nvPicPr>
        <p:blipFill>
          <a:blip r:embed="rId11"/>
          <a:stretch>
            <a:fillRect/>
          </a:stretch>
        </p:blipFill>
        <p:spPr>
          <a:xfrm>
            <a:off x="3096994" y="4094218"/>
            <a:ext cx="3040782" cy="2264471"/>
          </a:xfrm>
          <a:prstGeom prst="rect">
            <a:avLst/>
          </a:prstGeom>
          <a:ln w="15875">
            <a:solidFill>
              <a:srgbClr val="002060"/>
            </a:solidFill>
          </a:ln>
        </p:spPr>
      </p:pic>
      <p:pic>
        <p:nvPicPr>
          <p:cNvPr id="11" name="Picture 10"/>
          <p:cNvPicPr>
            <a:picLocks noChangeAspect="1"/>
          </p:cNvPicPr>
          <p:nvPr/>
        </p:nvPicPr>
        <p:blipFill rotWithShape="1">
          <a:blip r:embed="rId12"/>
          <a:srcRect t="26811"/>
          <a:stretch/>
        </p:blipFill>
        <p:spPr>
          <a:xfrm>
            <a:off x="9127774" y="4061634"/>
            <a:ext cx="2750327" cy="2264471"/>
          </a:xfrm>
          <a:prstGeom prst="rect">
            <a:avLst/>
          </a:prstGeom>
          <a:ln w="15875">
            <a:solidFill>
              <a:srgbClr val="002060"/>
            </a:solidFill>
          </a:ln>
        </p:spPr>
      </p:pic>
      <p:pic>
        <p:nvPicPr>
          <p:cNvPr id="3074" name="Picture 2">
            <a:extLst>
              <a:ext uri="{FF2B5EF4-FFF2-40B4-BE49-F238E27FC236}">
                <a16:creationId xmlns:a16="http://schemas.microsoft.com/office/drawing/2014/main" id="{0208B341-689F-4F03-AC77-7AC035FD231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64227" y="2049368"/>
            <a:ext cx="3106316" cy="1848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838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3"/>
          <p:cNvGrpSpPr/>
          <p:nvPr/>
        </p:nvGrpSpPr>
        <p:grpSpPr>
          <a:xfrm>
            <a:off x="0" y="1"/>
            <a:ext cx="12192000" cy="683849"/>
            <a:chOff x="-3854" y="5569"/>
            <a:chExt cx="9145016" cy="826949"/>
          </a:xfrm>
        </p:grpSpPr>
        <p:pic>
          <p:nvPicPr>
            <p:cNvPr id="17"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9"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AR ETN</a:t>
              </a:r>
              <a:endParaRPr lang="en-US" sz="1400" dirty="0">
                <a:latin typeface="Times New Roman" pitchFamily="18" charset="0"/>
                <a:ea typeface="Calibri" panose="020F0502020204030204" pitchFamily="34" charset="0"/>
                <a:cs typeface="Times New Roman" pitchFamily="18" charset="0"/>
              </a:endParaRPr>
            </a:p>
            <a:p>
              <a:pPr>
                <a:lnSpc>
                  <a:spcPct val="107000"/>
                </a:lnSpc>
              </a:pPr>
              <a:r>
                <a:rPr lang="az-Latn-AZ" sz="1400"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1400" dirty="0">
                <a:latin typeface="Times New Roman" pitchFamily="18" charset="0"/>
                <a:ea typeface="Calibri" panose="020F0502020204030204" pitchFamily="34" charset="0"/>
                <a:cs typeface="Times New Roman" pitchFamily="18" charset="0"/>
              </a:endParaRPr>
            </a:p>
          </p:txBody>
        </p:sp>
      </p:grpSp>
      <p:sp>
        <p:nvSpPr>
          <p:cNvPr id="3" name="Прямоугольник 2"/>
          <p:cNvSpPr/>
          <p:nvPr/>
        </p:nvSpPr>
        <p:spPr>
          <a:xfrm>
            <a:off x="638822" y="1278073"/>
            <a:ext cx="7890020" cy="707886"/>
          </a:xfrm>
          <a:prstGeom prst="rect">
            <a:avLst/>
          </a:prstGeom>
        </p:spPr>
        <p:txBody>
          <a:bodyPr wrap="square">
            <a:spAutoFit/>
          </a:bodyPr>
          <a:lstStyle/>
          <a:p>
            <a:pPr algn="just">
              <a:spcBef>
                <a:spcPts val="600"/>
              </a:spcBef>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 ərzində </a:t>
            </a:r>
            <a:r>
              <a:rPr lang="az-Latn-AZ" sz="2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Gənc Alim və Mütəxəssislər Şurasının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7 iclası</a:t>
            </a:r>
            <a:r>
              <a:rPr lang="az-Latn-AZ" sz="2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a:t>
            </a:r>
            <a:b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endPar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4" name="Рисунок 5">
            <a:extLst>
              <a:ext uri="{FF2B5EF4-FFF2-40B4-BE49-F238E27FC236}">
                <a16:creationId xmlns:a16="http://schemas.microsoft.com/office/drawing/2014/main" id="{9D05E700-932C-43C4-8CB5-95EB8EF2E1B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2" name="TextBox 1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6" name="Rectangle 5"/>
          <p:cNvSpPr/>
          <p:nvPr/>
        </p:nvSpPr>
        <p:spPr>
          <a:xfrm>
            <a:off x="7176120" y="812786"/>
            <a:ext cx="6067915" cy="523220"/>
          </a:xfrm>
          <a:prstGeom prst="rect">
            <a:avLst/>
          </a:prstGeom>
        </p:spPr>
        <p:txBody>
          <a:bodyPr wrap="square">
            <a:spAutoFit/>
          </a:bodyPr>
          <a:lstStyle/>
          <a:p>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ELMİ SEMİNARLARIMIZ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 name="Picture 1"/>
          <p:cNvPicPr>
            <a:picLocks noChangeAspect="1"/>
          </p:cNvPicPr>
          <p:nvPr/>
        </p:nvPicPr>
        <p:blipFill>
          <a:blip r:embed="rId6"/>
          <a:stretch>
            <a:fillRect/>
          </a:stretch>
        </p:blipFill>
        <p:spPr>
          <a:xfrm>
            <a:off x="453914" y="1700808"/>
            <a:ext cx="3423792" cy="2023584"/>
          </a:xfrm>
          <a:prstGeom prst="rect">
            <a:avLst/>
          </a:prstGeom>
          <a:ln w="15875">
            <a:solidFill>
              <a:srgbClr val="002060"/>
            </a:solidFill>
          </a:ln>
        </p:spPr>
      </p:pic>
      <p:pic>
        <p:nvPicPr>
          <p:cNvPr id="13" name="Picture 12"/>
          <p:cNvPicPr>
            <a:picLocks noChangeAspect="1"/>
          </p:cNvPicPr>
          <p:nvPr/>
        </p:nvPicPr>
        <p:blipFill>
          <a:blip r:embed="rId7"/>
          <a:stretch>
            <a:fillRect/>
          </a:stretch>
        </p:blipFill>
        <p:spPr>
          <a:xfrm>
            <a:off x="4079776" y="1700808"/>
            <a:ext cx="3398330" cy="2023584"/>
          </a:xfrm>
          <a:prstGeom prst="rect">
            <a:avLst/>
          </a:prstGeom>
          <a:ln w="15875">
            <a:solidFill>
              <a:srgbClr val="002060"/>
            </a:solidFill>
          </a:ln>
        </p:spPr>
      </p:pic>
      <p:pic>
        <p:nvPicPr>
          <p:cNvPr id="15" name="Picture 14"/>
          <p:cNvPicPr>
            <a:picLocks noChangeAspect="1"/>
          </p:cNvPicPr>
          <p:nvPr/>
        </p:nvPicPr>
        <p:blipFill>
          <a:blip r:embed="rId8"/>
          <a:stretch>
            <a:fillRect/>
          </a:stretch>
        </p:blipFill>
        <p:spPr>
          <a:xfrm>
            <a:off x="7680176" y="1684552"/>
            <a:ext cx="3479686" cy="2023584"/>
          </a:xfrm>
          <a:prstGeom prst="rect">
            <a:avLst/>
          </a:prstGeom>
          <a:ln w="15875">
            <a:solidFill>
              <a:srgbClr val="002060"/>
            </a:solidFill>
          </a:ln>
        </p:spPr>
      </p:pic>
      <p:pic>
        <p:nvPicPr>
          <p:cNvPr id="18" name="Picture 17"/>
          <p:cNvPicPr>
            <a:picLocks noChangeAspect="1"/>
          </p:cNvPicPr>
          <p:nvPr/>
        </p:nvPicPr>
        <p:blipFill>
          <a:blip r:embed="rId9"/>
          <a:stretch>
            <a:fillRect/>
          </a:stretch>
        </p:blipFill>
        <p:spPr>
          <a:xfrm>
            <a:off x="4079776" y="3871820"/>
            <a:ext cx="3398330" cy="2451312"/>
          </a:xfrm>
          <a:prstGeom prst="rect">
            <a:avLst/>
          </a:prstGeom>
          <a:ln w="15875">
            <a:solidFill>
              <a:srgbClr val="002060"/>
            </a:solidFill>
          </a:ln>
        </p:spPr>
      </p:pic>
      <p:pic>
        <p:nvPicPr>
          <p:cNvPr id="20" name="Picture 19"/>
          <p:cNvPicPr>
            <a:picLocks noChangeAspect="1"/>
          </p:cNvPicPr>
          <p:nvPr/>
        </p:nvPicPr>
        <p:blipFill>
          <a:blip r:embed="rId10"/>
          <a:stretch>
            <a:fillRect/>
          </a:stretch>
        </p:blipFill>
        <p:spPr>
          <a:xfrm>
            <a:off x="453913" y="3888912"/>
            <a:ext cx="3423793" cy="2445626"/>
          </a:xfrm>
          <a:prstGeom prst="rect">
            <a:avLst/>
          </a:prstGeom>
          <a:ln w="15875">
            <a:solidFill>
              <a:srgbClr val="002060"/>
            </a:solidFill>
          </a:ln>
        </p:spPr>
      </p:pic>
      <p:pic>
        <p:nvPicPr>
          <p:cNvPr id="4098" name="Picture 2">
            <a:extLst>
              <a:ext uri="{FF2B5EF4-FFF2-40B4-BE49-F238E27FC236}">
                <a16:creationId xmlns:a16="http://schemas.microsoft.com/office/drawing/2014/main" id="{55802E44-7A5B-49F2-A09B-22A8532F704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08168" y="3823391"/>
            <a:ext cx="3672408" cy="2511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15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9" name="Прямоугольник 13"/>
          <p:cNvSpPr/>
          <p:nvPr/>
        </p:nvSpPr>
        <p:spPr>
          <a:xfrm>
            <a:off x="195448" y="1704424"/>
            <a:ext cx="6980672" cy="1938992"/>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prof.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Rəsmiyyə</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Abdullayeva</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i.f.d.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Vəfa</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Həşimova</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 Həmkarlar İttifaqları Konfederasiyası, Azərbaycan Təhsil İşçiləri Azad Həmkarlar İttifaqı və Azərbaycan Əmək və Sosial Münasibətlər Akademiyasının təşkilatçılığı ilə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“Sosial təminat qanunvericiliyinin tətbiqi problemləri”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adlı ixtisasartırma təlimləri keçiriblər (Mayın 2-si). </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1631504" y="87890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OXUDUĞUMUZ MÜHAZİRƏLƏR VƏ TƏLİMLƏR</a:t>
            </a:r>
            <a:endParaRPr lang="ru-RU" sz="2800" b="1" dirty="0">
              <a:solidFill>
                <a:srgbClr val="860000"/>
              </a:solidFill>
              <a:latin typeface="Times New Roman" pitchFamily="18" charset="0"/>
              <a:cs typeface="Times New Roman" pitchFamily="18" charset="0"/>
            </a:endParaRPr>
          </a:p>
        </p:txBody>
      </p:sp>
      <p:pic>
        <p:nvPicPr>
          <p:cNvPr id="6" name="Picture 5"/>
          <p:cNvPicPr>
            <a:picLocks noChangeAspect="1"/>
          </p:cNvPicPr>
          <p:nvPr/>
        </p:nvPicPr>
        <p:blipFill>
          <a:blip r:embed="rId5"/>
          <a:stretch>
            <a:fillRect/>
          </a:stretch>
        </p:blipFill>
        <p:spPr>
          <a:xfrm>
            <a:off x="7453234" y="1805088"/>
            <a:ext cx="3685069" cy="2134976"/>
          </a:xfrm>
          <a:prstGeom prst="rect">
            <a:avLst/>
          </a:prstGeom>
          <a:ln w="15875">
            <a:solidFill>
              <a:srgbClr val="002060"/>
            </a:solidFill>
          </a:ln>
        </p:spPr>
      </p:pic>
      <p:pic>
        <p:nvPicPr>
          <p:cNvPr id="11" name="Picture 10"/>
          <p:cNvPicPr>
            <a:picLocks noChangeAspect="1"/>
          </p:cNvPicPr>
          <p:nvPr/>
        </p:nvPicPr>
        <p:blipFill rotWithShape="1">
          <a:blip r:embed="rId6"/>
          <a:srcRect l="25369"/>
          <a:stretch/>
        </p:blipFill>
        <p:spPr>
          <a:xfrm>
            <a:off x="6528049" y="4236712"/>
            <a:ext cx="2653033" cy="2134976"/>
          </a:xfrm>
          <a:prstGeom prst="rect">
            <a:avLst/>
          </a:prstGeom>
          <a:ln w="15875">
            <a:solidFill>
              <a:srgbClr val="002060"/>
            </a:solidFill>
          </a:ln>
        </p:spPr>
      </p:pic>
      <p:sp>
        <p:nvSpPr>
          <p:cNvPr id="16" name="Прямоугольник 13"/>
          <p:cNvSpPr/>
          <p:nvPr/>
        </p:nvSpPr>
        <p:spPr>
          <a:xfrm>
            <a:off x="227521" y="4106745"/>
            <a:ext cx="6277782" cy="1938992"/>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Baş direktor, prof.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Nazim Müzəffərli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Tiflis şəhərində Suxumi Dövlət Universitetinin professor-müəllim heyəti qarşısında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“Hərbi təcavüz və çoxillik işğal nəticəsində dəymiş zərərin qiymətləndirilməsi metodologiyası (Azərbaycanın nümunəsində)”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 mühazirə ilə çıxış etmişdir (Mayın 9-u). </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5122" name="Picture 2">
            <a:extLst>
              <a:ext uri="{FF2B5EF4-FFF2-40B4-BE49-F238E27FC236}">
                <a16:creationId xmlns:a16="http://schemas.microsoft.com/office/drawing/2014/main" id="{A3BD26DD-8B03-4C7C-B61A-BB3910D8EA6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95769" y="4209715"/>
            <a:ext cx="2653033" cy="213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280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9" name="Прямоугольник 13"/>
          <p:cNvSpPr/>
          <p:nvPr/>
        </p:nvSpPr>
        <p:spPr>
          <a:xfrm>
            <a:off x="322274" y="4795906"/>
            <a:ext cx="6872100" cy="1323439"/>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prof.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Rəsmiyyə Abdullayeva</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Naxçıvan Dövlət Universitetinin müəllim və tələbə heyəti üçün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“Sosial sahibkarlıq: Yoxsulluğun azaldılması üçün müasir yanaşmalar”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 təlim verib (Noyabrın 24-ü).</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1559496" y="73865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OXUDUĞUMUZ MÜHAZİRƏLƏR VƏ TƏLİMLƏR</a:t>
            </a:r>
            <a:endParaRPr lang="ru-RU" sz="2800" b="1" dirty="0">
              <a:solidFill>
                <a:srgbClr val="860000"/>
              </a:solidFill>
              <a:latin typeface="Times New Roman" pitchFamily="18" charset="0"/>
              <a:cs typeface="Times New Roman" pitchFamily="18" charset="0"/>
            </a:endParaRPr>
          </a:p>
        </p:txBody>
      </p:sp>
      <p:sp>
        <p:nvSpPr>
          <p:cNvPr id="14" name="Прямоугольник 13"/>
          <p:cNvSpPr/>
          <p:nvPr/>
        </p:nvSpPr>
        <p:spPr>
          <a:xfrm>
            <a:off x="394280" y="3198956"/>
            <a:ext cx="5269670" cy="1323439"/>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prof.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Rəsmiyyə</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Abdullayeva</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Bakı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Biznes</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Universitetinin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doktorantları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üçün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tədqiqat</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metodları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bağlı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təlimlər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ve</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rib (Sentyabrın 30-u)</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 name="Picture 1"/>
          <p:cNvPicPr>
            <a:picLocks noChangeAspect="1"/>
          </p:cNvPicPr>
          <p:nvPr/>
        </p:nvPicPr>
        <p:blipFill rotWithShape="1">
          <a:blip r:embed="rId6"/>
          <a:srcRect t="1080" b="1478"/>
          <a:stretch/>
        </p:blipFill>
        <p:spPr>
          <a:xfrm>
            <a:off x="9264353" y="1333460"/>
            <a:ext cx="2808312" cy="2321459"/>
          </a:xfrm>
          <a:prstGeom prst="rect">
            <a:avLst/>
          </a:prstGeom>
          <a:ln w="15875">
            <a:solidFill>
              <a:srgbClr val="002060"/>
            </a:solidFill>
          </a:ln>
        </p:spPr>
      </p:pic>
      <p:pic>
        <p:nvPicPr>
          <p:cNvPr id="8" name="Picture 7"/>
          <p:cNvPicPr>
            <a:picLocks noChangeAspect="1"/>
          </p:cNvPicPr>
          <p:nvPr/>
        </p:nvPicPr>
        <p:blipFill>
          <a:blip r:embed="rId7"/>
          <a:stretch>
            <a:fillRect/>
          </a:stretch>
        </p:blipFill>
        <p:spPr>
          <a:xfrm>
            <a:off x="7500156" y="3860676"/>
            <a:ext cx="4500499" cy="2258669"/>
          </a:xfrm>
          <a:prstGeom prst="rect">
            <a:avLst/>
          </a:prstGeom>
          <a:ln w="15875">
            <a:solidFill>
              <a:srgbClr val="002060"/>
            </a:solidFill>
          </a:ln>
        </p:spPr>
      </p:pic>
      <p:sp>
        <p:nvSpPr>
          <p:cNvPr id="3" name="AutoShape 2">
            <a:extLst>
              <a:ext uri="{FF2B5EF4-FFF2-40B4-BE49-F238E27FC236}">
                <a16:creationId xmlns:a16="http://schemas.microsoft.com/office/drawing/2014/main" id="{0DFCF14E-0F45-4DD2-9BF7-8CC548CD603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a:extLst>
              <a:ext uri="{FF2B5EF4-FFF2-40B4-BE49-F238E27FC236}">
                <a16:creationId xmlns:a16="http://schemas.microsoft.com/office/drawing/2014/main" id="{A113B97F-6645-477B-A3B1-E38C6E23334A}"/>
              </a:ext>
            </a:extLst>
          </p:cNvPr>
          <p:cNvPicPr>
            <a:picLocks noChangeAspect="1"/>
          </p:cNvPicPr>
          <p:nvPr/>
        </p:nvPicPr>
        <p:blipFill>
          <a:blip r:embed="rId8"/>
          <a:stretch>
            <a:fillRect/>
          </a:stretch>
        </p:blipFill>
        <p:spPr>
          <a:xfrm>
            <a:off x="5807968" y="1306056"/>
            <a:ext cx="3312368" cy="2376265"/>
          </a:xfrm>
          <a:prstGeom prst="rect">
            <a:avLst/>
          </a:prstGeom>
        </p:spPr>
      </p:pic>
      <p:sp>
        <p:nvSpPr>
          <p:cNvPr id="16" name="Прямоугольник 15">
            <a:extLst>
              <a:ext uri="{FF2B5EF4-FFF2-40B4-BE49-F238E27FC236}">
                <a16:creationId xmlns:a16="http://schemas.microsoft.com/office/drawing/2014/main" id="{7B43F8CC-C02F-4ED7-A0B0-ABCEEEF74549}"/>
              </a:ext>
            </a:extLst>
          </p:cNvPr>
          <p:cNvSpPr/>
          <p:nvPr/>
        </p:nvSpPr>
        <p:spPr>
          <a:xfrm>
            <a:off x="322273" y="1478525"/>
            <a:ext cx="5341677" cy="1631216"/>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i.e.d., prof.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Nazim Müzəffərli </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Milli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Aviasiya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Akademiyasında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Hərbi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təcavüz</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işğal</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nəticəsində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dəymiş</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zərərin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qiymətləndirilməsi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çıxış</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edib</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(İyulun 11-i)</a:t>
            </a:r>
            <a:r>
              <a:rPr lang="en-US"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b="1" dirty="0"/>
              <a:t> </a:t>
            </a:r>
          </a:p>
          <a:p>
            <a:pPr marL="342900" indent="-342900" algn="just">
              <a:buFont typeface="Wingdings" panose="05000000000000000000" pitchFamily="2" charset="2"/>
              <a:buChar char="ü"/>
            </a:pP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080436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9" name="Прямоугольник 13"/>
          <p:cNvSpPr/>
          <p:nvPr/>
        </p:nvSpPr>
        <p:spPr>
          <a:xfrm>
            <a:off x="314632" y="1612243"/>
            <a:ext cx="8149990" cy="1477328"/>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spcAft>
                <a:spcPts val="1200"/>
              </a:spcAf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 və Təhsil Nazirliyinin İqtisadiyyat İnstitutunda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20 Yanvar faciəsinin 35-ci ildönümü</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nə həsr olunmuş anım tədbiri keçirilib.</a:t>
            </a:r>
          </a:p>
          <a:p>
            <a:pPr marL="342900" indent="-342900" algn="just">
              <a:buFont typeface="Wingdings" panose="05000000000000000000" pitchFamily="2" charset="2"/>
              <a:buChar char="ü"/>
            </a:pP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Fevralın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13-də Elm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Təhsil</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Nazirliyinin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İnstitutunun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Həmkarlar</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Təşkilatı</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(HT)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Komitəsi</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iclası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keçirilib</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endPar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1530414" y="785669"/>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KEÇİRTDİYİMİZ TƏDBİRLƏR</a:t>
            </a:r>
            <a:endParaRPr lang="ru-RU" sz="2800" b="1" dirty="0">
              <a:solidFill>
                <a:srgbClr val="860000"/>
              </a:solidFill>
              <a:latin typeface="Times New Roman" pitchFamily="18" charset="0"/>
              <a:cs typeface="Times New Roman" pitchFamily="18" charset="0"/>
            </a:endParaRPr>
          </a:p>
        </p:txBody>
      </p:sp>
      <p:pic>
        <p:nvPicPr>
          <p:cNvPr id="2" name="Picture 1"/>
          <p:cNvPicPr>
            <a:picLocks noChangeAspect="1"/>
          </p:cNvPicPr>
          <p:nvPr/>
        </p:nvPicPr>
        <p:blipFill>
          <a:blip r:embed="rId5"/>
          <a:stretch>
            <a:fillRect/>
          </a:stretch>
        </p:blipFill>
        <p:spPr>
          <a:xfrm>
            <a:off x="9088458" y="1550825"/>
            <a:ext cx="2657023" cy="2273213"/>
          </a:xfrm>
          <a:prstGeom prst="rect">
            <a:avLst/>
          </a:prstGeom>
          <a:ln w="15875">
            <a:solidFill>
              <a:srgbClr val="002060"/>
            </a:solidFill>
          </a:ln>
        </p:spPr>
      </p:pic>
      <p:pic>
        <p:nvPicPr>
          <p:cNvPr id="2050" name="Picture 2" descr="Xeber Fotosu"/>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1040"/>
          <a:stretch/>
        </p:blipFill>
        <p:spPr bwMode="auto">
          <a:xfrm>
            <a:off x="6239234" y="4382031"/>
            <a:ext cx="2775489" cy="1473737"/>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7"/>
          <a:stretch>
            <a:fillRect/>
          </a:stretch>
        </p:blipFill>
        <p:spPr>
          <a:xfrm>
            <a:off x="9088458" y="3936543"/>
            <a:ext cx="2680874" cy="1919225"/>
          </a:xfrm>
          <a:prstGeom prst="rect">
            <a:avLst/>
          </a:prstGeom>
          <a:ln w="15875">
            <a:solidFill>
              <a:srgbClr val="002060"/>
            </a:solidFill>
          </a:ln>
        </p:spPr>
      </p:pic>
      <p:sp>
        <p:nvSpPr>
          <p:cNvPr id="21" name="Прямоугольник 13"/>
          <p:cNvSpPr/>
          <p:nvPr/>
        </p:nvSpPr>
        <p:spPr>
          <a:xfrm>
            <a:off x="314632" y="3316206"/>
            <a:ext cx="6501447" cy="1015663"/>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Fevralın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25-də Elm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Təhsil</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Nazirliyinin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İnstitutunda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Xocalı</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soyqırımının</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33-cü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ildönümü</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həsr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olunan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anım</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tədbiri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keçirilib</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endPar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3" name="Прямоугольник 13"/>
          <p:cNvSpPr/>
          <p:nvPr/>
        </p:nvSpPr>
        <p:spPr>
          <a:xfrm>
            <a:off x="314632" y="4527548"/>
            <a:ext cx="5781368" cy="1323439"/>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Təhsil</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Nazirliyinin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İnstitutunda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əməkdaşların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iştirakı</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 Mart –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Ümumdünya</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Mülki</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Müdafiə</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Günü</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həsr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olunmuş</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maarifləndirici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tədbir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keçirilib</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p>
        </p:txBody>
      </p:sp>
      <p:pic>
        <p:nvPicPr>
          <p:cNvPr id="14" name="Picture 13"/>
          <p:cNvPicPr>
            <a:picLocks noChangeAspect="1"/>
          </p:cNvPicPr>
          <p:nvPr/>
        </p:nvPicPr>
        <p:blipFill>
          <a:blip r:embed="rId8"/>
          <a:stretch>
            <a:fillRect/>
          </a:stretch>
        </p:blipFill>
        <p:spPr>
          <a:xfrm>
            <a:off x="6943415" y="2870797"/>
            <a:ext cx="2071308" cy="1422299"/>
          </a:xfrm>
          <a:prstGeom prst="rect">
            <a:avLst/>
          </a:prstGeom>
          <a:ln w="15875">
            <a:solidFill>
              <a:srgbClr val="002060"/>
            </a:solidFill>
          </a:ln>
        </p:spPr>
      </p:pic>
    </p:spTree>
    <p:extLst>
      <p:ext uri="{BB962C8B-B14F-4D97-AF65-F5344CB8AC3E}">
        <p14:creationId xmlns:p14="http://schemas.microsoft.com/office/powerpoint/2010/main" val="3885946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19" name="Прямоугольник 13"/>
          <p:cNvSpPr/>
          <p:nvPr/>
        </p:nvSpPr>
        <p:spPr>
          <a:xfrm>
            <a:off x="435332" y="2331294"/>
            <a:ext cx="5067600" cy="707886"/>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27 Sentyabr -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Anım Günü </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 əlaqədar tədbir keçirilib. </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0" name="Заголовок 1"/>
          <p:cNvSpPr txBox="1">
            <a:spLocks/>
          </p:cNvSpPr>
          <p:nvPr/>
        </p:nvSpPr>
        <p:spPr>
          <a:xfrm>
            <a:off x="1559496" y="73865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KEÇİRTDİYİMİZ TƏDBİRLƏR</a:t>
            </a:r>
            <a:endParaRPr lang="ru-RU" sz="2800" b="1" dirty="0">
              <a:solidFill>
                <a:srgbClr val="860000"/>
              </a:solidFill>
              <a:latin typeface="Times New Roman" pitchFamily="18" charset="0"/>
              <a:cs typeface="Times New Roman" pitchFamily="18" charset="0"/>
            </a:endParaRPr>
          </a:p>
        </p:txBody>
      </p:sp>
      <p:pic>
        <p:nvPicPr>
          <p:cNvPr id="6" name="Picture 5"/>
          <p:cNvPicPr>
            <a:picLocks noChangeAspect="1"/>
          </p:cNvPicPr>
          <p:nvPr/>
        </p:nvPicPr>
        <p:blipFill>
          <a:blip r:embed="rId5"/>
          <a:stretch>
            <a:fillRect/>
          </a:stretch>
        </p:blipFill>
        <p:spPr>
          <a:xfrm>
            <a:off x="9264352" y="3039180"/>
            <a:ext cx="2413453" cy="1810090"/>
          </a:xfrm>
          <a:prstGeom prst="rect">
            <a:avLst/>
          </a:prstGeom>
          <a:ln w="15875">
            <a:solidFill>
              <a:srgbClr val="002060"/>
            </a:solidFill>
          </a:ln>
        </p:spPr>
      </p:pic>
      <p:sp>
        <p:nvSpPr>
          <p:cNvPr id="15" name="Прямоугольник 13"/>
          <p:cNvSpPr/>
          <p:nvPr/>
        </p:nvSpPr>
        <p:spPr>
          <a:xfrm>
            <a:off x="491596" y="1246606"/>
            <a:ext cx="5100348" cy="1015663"/>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İnstitutunun</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yaradılmasının</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67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illiyi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münasibəti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təntənəli</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iclas</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6" name="Picture 15"/>
          <p:cNvPicPr>
            <a:picLocks noChangeAspect="1"/>
          </p:cNvPicPr>
          <p:nvPr/>
        </p:nvPicPr>
        <p:blipFill>
          <a:blip r:embed="rId6"/>
          <a:stretch>
            <a:fillRect/>
          </a:stretch>
        </p:blipFill>
        <p:spPr>
          <a:xfrm>
            <a:off x="9264352" y="1344501"/>
            <a:ext cx="2431538" cy="1618323"/>
          </a:xfrm>
          <a:prstGeom prst="rect">
            <a:avLst/>
          </a:prstGeom>
          <a:ln w="15875">
            <a:solidFill>
              <a:srgbClr val="002060"/>
            </a:solidFill>
          </a:ln>
        </p:spPr>
      </p:pic>
      <p:sp>
        <p:nvSpPr>
          <p:cNvPr id="14" name="Прямоугольник 13"/>
          <p:cNvSpPr/>
          <p:nvPr/>
        </p:nvSpPr>
        <p:spPr>
          <a:xfrm>
            <a:off x="452336" y="3236339"/>
            <a:ext cx="4913536" cy="707886"/>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7 oktyabr –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Ümumdünya Layiqli Əmək Günü</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ilə əlaqədar tədbir keçirilib.</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 name="Picture 1"/>
          <p:cNvPicPr>
            <a:picLocks noChangeAspect="1"/>
          </p:cNvPicPr>
          <p:nvPr/>
        </p:nvPicPr>
        <p:blipFill>
          <a:blip r:embed="rId7"/>
          <a:stretch>
            <a:fillRect/>
          </a:stretch>
        </p:blipFill>
        <p:spPr>
          <a:xfrm>
            <a:off x="9259148" y="4941130"/>
            <a:ext cx="2423859" cy="1459702"/>
          </a:xfrm>
          <a:prstGeom prst="rect">
            <a:avLst/>
          </a:prstGeom>
          <a:ln w="15875">
            <a:solidFill>
              <a:schemeClr val="accent1"/>
            </a:solidFill>
          </a:ln>
        </p:spPr>
      </p:pic>
      <p:sp>
        <p:nvSpPr>
          <p:cNvPr id="22" name="Прямоугольник 13"/>
          <p:cNvSpPr/>
          <p:nvPr/>
        </p:nvSpPr>
        <p:spPr>
          <a:xfrm>
            <a:off x="513243" y="4141384"/>
            <a:ext cx="4911778" cy="707886"/>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342900" indent="-342900" algn="just">
              <a:buFont typeface="Wingdings" panose="05000000000000000000"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18 Oktyabr - </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Müstəqilliyin Bərpası Günü</a:t>
            </a: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nə həsr olunmuş tədbir keçirilib.</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3" name="Picture 2"/>
          <p:cNvPicPr>
            <a:picLocks noChangeAspect="1"/>
          </p:cNvPicPr>
          <p:nvPr/>
        </p:nvPicPr>
        <p:blipFill>
          <a:blip r:embed="rId8"/>
          <a:stretch>
            <a:fillRect/>
          </a:stretch>
        </p:blipFill>
        <p:spPr>
          <a:xfrm>
            <a:off x="5797624" y="1366946"/>
            <a:ext cx="3244282" cy="2278077"/>
          </a:xfrm>
          <a:prstGeom prst="rect">
            <a:avLst/>
          </a:prstGeom>
          <a:ln w="15875">
            <a:solidFill>
              <a:schemeClr val="accent1"/>
            </a:solidFill>
          </a:ln>
        </p:spPr>
      </p:pic>
      <p:sp>
        <p:nvSpPr>
          <p:cNvPr id="8" name="Rectangle 7"/>
          <p:cNvSpPr/>
          <p:nvPr/>
        </p:nvSpPr>
        <p:spPr>
          <a:xfrm>
            <a:off x="607202" y="5070816"/>
            <a:ext cx="4840726" cy="1015663"/>
          </a:xfrm>
          <a:prstGeom prst="rect">
            <a:avLst/>
          </a:prstGeom>
        </p:spPr>
        <p:txBody>
          <a:bodyPr wrap="square">
            <a:spAutoFit/>
          </a:bodyPr>
          <a:lstStyle/>
          <a:p>
            <a:pPr marL="285750" indent="-285750" algn="just">
              <a:buFont typeface="Wingdings" pitchFamily="2" charset="2"/>
              <a:buChar char="ü"/>
            </a:pPr>
            <a:r>
              <a:rPr lang="az-Latn-AZ"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Dekabrın 12-i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İnstitutda</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Ümummilli</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Lider</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Heydər</a:t>
            </a:r>
            <a:r>
              <a:rPr lang="en-US"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Əliyev</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nım</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gününə</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həsr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edilmiş</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tədbir</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keçirilib</a:t>
            </a:r>
            <a:r>
              <a:rPr lang="en-US"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endParaRPr lang="ru-RU" sz="20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05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7624" y="3826757"/>
            <a:ext cx="3244282" cy="2618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080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0" name="Заголовок 1"/>
          <p:cNvSpPr txBox="1">
            <a:spLocks/>
          </p:cNvSpPr>
          <p:nvPr/>
        </p:nvSpPr>
        <p:spPr>
          <a:xfrm>
            <a:off x="1559496" y="73865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ŞANLI ZƏFƏRİMİZƏ HƏSR OLUNMUŞ İŞLƏR BARƏDƏ</a:t>
            </a:r>
            <a:endParaRPr lang="ru-RU" sz="2800" b="1" dirty="0">
              <a:solidFill>
                <a:srgbClr val="860000"/>
              </a:solidFill>
              <a:latin typeface="Times New Roman" pitchFamily="18" charset="0"/>
              <a:cs typeface="Times New Roman" pitchFamily="18" charset="0"/>
            </a:endParaRPr>
          </a:p>
        </p:txBody>
      </p:sp>
      <p:sp>
        <p:nvSpPr>
          <p:cNvPr id="15" name="Прямоугольник 13"/>
          <p:cNvSpPr/>
          <p:nvPr/>
        </p:nvSpPr>
        <p:spPr>
          <a:xfrm>
            <a:off x="479376" y="1231417"/>
            <a:ext cx="8352928" cy="5262979"/>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457200" indent="-457200" algn="just">
              <a:buFont typeface="Wingdings" panose="05000000000000000000" pitchFamily="2" charset="2"/>
              <a:buChar char="ü"/>
            </a:pP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ADA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Universiteti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birlikdə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Respublikası</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Prezidentinin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Administrasiyası</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QMKİDK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sifarişi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əsasında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Azərbaycanın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post-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konflikt</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ərazilərinə</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repatriasiyanın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proqnozlaşdırılması</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effektiv</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tədqiqat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işini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yerinə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yetirmişdir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(2021-ci il).</a:t>
            </a:r>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endPar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457200" indent="-457200" algn="just">
              <a:buFont typeface="Wingdings" panose="05000000000000000000" pitchFamily="2" charset="2"/>
              <a:buChar char="ü"/>
            </a:pP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AR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Nazirliyinin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sifarişi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əsasında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“Post-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konflikt</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ərazilərin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potensialının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qiymətləndirilməsi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müqayisəli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üstünlük</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sahələrinin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müəyyənləşdirilməsi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tədqiqat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işini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yerinə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yetirmişdir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(2021-2022-ci</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a:t>
            </a:r>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endPar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457200" indent="-457200" algn="just">
              <a:buFont typeface="Wingdings" panose="05000000000000000000" pitchFamily="2" charset="2"/>
              <a:buChar char="ü"/>
            </a:pP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İnstitutunun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əməkdaşları</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ABB-</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nın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sifarişi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əsasında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“Post-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konflikt</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ərazilərin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bərpası</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biznes</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imkanları</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sahibkarlar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üçün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təlimlər</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keçirmişlər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(2021-ci il).</a:t>
            </a:r>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457200" indent="-457200" algn="just">
              <a:buFont typeface="Wingdings" panose="05000000000000000000" pitchFamily="2" charset="2"/>
              <a:buChar char="ü"/>
            </a:pP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AR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Prezidentinin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Ağdam</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rayonu</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üzrə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Xüsusi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Nümayəndəliyi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AR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Qarabağ</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Dirçəliş</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Fondu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İnstitutunun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birgə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təşkilatçılığı</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Ağdamda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Bakıda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Qarabağda</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yeni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quruculuğu</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Ağdamdan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inkişaf</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impulsları</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Birinci</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Beynəlxalq</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elmi-praktik</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konfrans</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(16-17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sentyabr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2021-ci il). </a:t>
            </a:r>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endPar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457200" indent="-457200" algn="just">
              <a:buFont typeface="Wingdings" panose="05000000000000000000" pitchFamily="2" charset="2"/>
              <a:buChar char="ü"/>
            </a:pP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AR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ADA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Universiteti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İnstitutunun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birgə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təşkilatçılığı</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AR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Nazirliyi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yanında</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Dövlət</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Vergi</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Xidmətinin</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Şamaxı</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Tədris</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Mərkəzində</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İşğaldan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azad</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olunmuş</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ərazilərin</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innovativ</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inkişaf</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imkanları</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mövzusunda</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Elmi-praktik</a:t>
            </a:r>
            <a:r>
              <a:rPr lang="en-US"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b="1"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konfrans</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(6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dekabr</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2021-ci </a:t>
            </a:r>
            <a:r>
              <a:rPr lang="en-US" sz="160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a:t>
            </a:r>
            <a:r>
              <a:rPr lang="en-US"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p:txBody>
      </p:sp>
      <p:pic>
        <p:nvPicPr>
          <p:cNvPr id="18" name="Picture 17"/>
          <p:cNvPicPr>
            <a:picLocks noChangeAspect="1"/>
          </p:cNvPicPr>
          <p:nvPr/>
        </p:nvPicPr>
        <p:blipFill>
          <a:blip r:embed="rId5"/>
          <a:stretch>
            <a:fillRect/>
          </a:stretch>
        </p:blipFill>
        <p:spPr>
          <a:xfrm>
            <a:off x="8964195" y="1700808"/>
            <a:ext cx="2888049" cy="1769349"/>
          </a:xfrm>
          <a:prstGeom prst="rect">
            <a:avLst/>
          </a:prstGeom>
          <a:ln w="15875">
            <a:solidFill>
              <a:srgbClr val="002060"/>
            </a:solidFill>
          </a:ln>
        </p:spPr>
      </p:pic>
      <p:pic>
        <p:nvPicPr>
          <p:cNvPr id="21" name="Picture 20"/>
          <p:cNvPicPr>
            <a:picLocks noChangeAspect="1"/>
          </p:cNvPicPr>
          <p:nvPr/>
        </p:nvPicPr>
        <p:blipFill>
          <a:blip r:embed="rId6"/>
          <a:stretch>
            <a:fillRect/>
          </a:stretch>
        </p:blipFill>
        <p:spPr>
          <a:xfrm>
            <a:off x="8964195" y="4005064"/>
            <a:ext cx="2893482" cy="1768640"/>
          </a:xfrm>
          <a:prstGeom prst="rect">
            <a:avLst/>
          </a:prstGeom>
          <a:ln w="15875">
            <a:solidFill>
              <a:srgbClr val="002060"/>
            </a:solidFill>
          </a:ln>
        </p:spPr>
      </p:pic>
    </p:spTree>
    <p:extLst>
      <p:ext uri="{BB962C8B-B14F-4D97-AF65-F5344CB8AC3E}">
        <p14:creationId xmlns:p14="http://schemas.microsoft.com/office/powerpoint/2010/main" val="4173584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0" name="Заголовок 1"/>
          <p:cNvSpPr txBox="1">
            <a:spLocks/>
          </p:cNvSpPr>
          <p:nvPr/>
        </p:nvSpPr>
        <p:spPr>
          <a:xfrm>
            <a:off x="1559496" y="73865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ŞANLI ZƏFƏRİMİZƏ HƏSR OLUNMUŞ İŞLƏR BARƏDƏ</a:t>
            </a:r>
            <a:endParaRPr lang="ru-RU" sz="2800" b="1" dirty="0">
              <a:solidFill>
                <a:srgbClr val="860000"/>
              </a:solidFill>
              <a:latin typeface="Times New Roman" pitchFamily="18" charset="0"/>
              <a:cs typeface="Times New Roman" pitchFamily="18" charset="0"/>
            </a:endParaRPr>
          </a:p>
        </p:txBody>
      </p:sp>
      <p:sp>
        <p:nvSpPr>
          <p:cNvPr id="15" name="Прямоугольник 13"/>
          <p:cNvSpPr/>
          <p:nvPr/>
        </p:nvSpPr>
        <p:spPr>
          <a:xfrm>
            <a:off x="551384" y="1632293"/>
            <a:ext cx="8572378" cy="4524315"/>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285750" lvl="0" indent="-28575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Mədəniyyət Nazirliyi və İqtisadiyyat İnstitutunun birgə təşkilatçılığı ilə Şuşada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“Azərbaycanda mədəniyyət iqtisadiyyatı: Şuşadan inkişaf impulsları” – Beynəlxalq elmi-praktik konfrans </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 (19 sentyabr 2022-ci il). </a:t>
            </a:r>
          </a:p>
          <a:p>
            <a:pPr lvl="0"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342900" lvl="0" indent="-34290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 İnstitutu ADA universiteti ilə birlikdə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“Əhalinin geri qayıdışının və ərazilərə inteqrasiyasının təmin edilməsi məqsədilə məcburi köçkünlər arasında sosioloji sorğunun keçirilməsi və ilkin proqnozların hazırlanması”</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mövzusunda tədqiqat işini yerinə yetirmişdir (2023-cü il). </a:t>
            </a:r>
          </a:p>
          <a:p>
            <a:pPr lvl="0"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342900" lvl="0" indent="-34290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AR İqtisadiyyat Nazirliyi, ADA Universiteti və İqtisadiyyat İnstitutunun birgə təşkilatçılığı ilə Şamaxıda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“İşğaldan azad olunmuş ərazilərin investisiya cəlbediciliyi» – Elmi-praktik konfrans </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 (17 aprel 2023-cü il). </a:t>
            </a:r>
          </a:p>
          <a:p>
            <a:pPr lvl="0"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342900" lvl="0" indent="-34290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Şərqi Zəngəzur iqtisadi rayonuna daxil olan Cəbrayıl, Qubadlı və Zəngilan rayonlarında Azərbaycan Respublikası Prezidentinin Xüsusi Nümayəndəliyi, AR Rəqəmsal İnkişaf və Nəqliyyat Nazirliyi, AR Dövlət Gömrük Komitəsi və İqtisadiyyat İnstitutunun birgə təşkilatçılığı ilə Zəngilan və Bakıda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Beynəlxalq nəqliyyat-logistika dəhlizi: Zəngilandan inkişaf impulsları” – Beynəlxalq elmi-praktik konfrans </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keçirilmişdir (16-17 noyabr 2023-cü il). </a:t>
            </a:r>
          </a:p>
        </p:txBody>
      </p:sp>
      <p:pic>
        <p:nvPicPr>
          <p:cNvPr id="2" name="Picture 1"/>
          <p:cNvPicPr>
            <a:picLocks noChangeAspect="1"/>
          </p:cNvPicPr>
          <p:nvPr/>
        </p:nvPicPr>
        <p:blipFill>
          <a:blip r:embed="rId5"/>
          <a:stretch>
            <a:fillRect/>
          </a:stretch>
        </p:blipFill>
        <p:spPr>
          <a:xfrm>
            <a:off x="9332009" y="1476140"/>
            <a:ext cx="2248784" cy="1497690"/>
          </a:xfrm>
          <a:prstGeom prst="rect">
            <a:avLst/>
          </a:prstGeom>
          <a:ln w="15875">
            <a:solidFill>
              <a:srgbClr val="002060"/>
            </a:solidFill>
          </a:ln>
        </p:spPr>
      </p:pic>
      <p:pic>
        <p:nvPicPr>
          <p:cNvPr id="3" name="Picture 2"/>
          <p:cNvPicPr>
            <a:picLocks noChangeAspect="1"/>
          </p:cNvPicPr>
          <p:nvPr/>
        </p:nvPicPr>
        <p:blipFill>
          <a:blip r:embed="rId6"/>
          <a:stretch>
            <a:fillRect/>
          </a:stretch>
        </p:blipFill>
        <p:spPr>
          <a:xfrm>
            <a:off x="9324131" y="3088854"/>
            <a:ext cx="2255968" cy="1501472"/>
          </a:xfrm>
          <a:prstGeom prst="rect">
            <a:avLst/>
          </a:prstGeom>
          <a:ln w="15875">
            <a:solidFill>
              <a:srgbClr val="002060"/>
            </a:solidFill>
          </a:ln>
        </p:spPr>
      </p:pic>
      <p:pic>
        <p:nvPicPr>
          <p:cNvPr id="6" name="Picture 5"/>
          <p:cNvPicPr>
            <a:picLocks noChangeAspect="1"/>
          </p:cNvPicPr>
          <p:nvPr/>
        </p:nvPicPr>
        <p:blipFill>
          <a:blip r:embed="rId7"/>
          <a:stretch>
            <a:fillRect/>
          </a:stretch>
        </p:blipFill>
        <p:spPr>
          <a:xfrm>
            <a:off x="9343875" y="4765341"/>
            <a:ext cx="2260408" cy="1439126"/>
          </a:xfrm>
          <a:prstGeom prst="rect">
            <a:avLst/>
          </a:prstGeom>
          <a:ln w="15875">
            <a:solidFill>
              <a:srgbClr val="002060"/>
            </a:solidFill>
          </a:ln>
        </p:spPr>
      </p:pic>
    </p:spTree>
    <p:extLst>
      <p:ext uri="{BB962C8B-B14F-4D97-AF65-F5344CB8AC3E}">
        <p14:creationId xmlns:p14="http://schemas.microsoft.com/office/powerpoint/2010/main" val="2887330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
            <a:ext cx="12192000" cy="683849"/>
            <a:chOff x="-3854" y="5569"/>
            <a:chExt cx="9145016" cy="826949"/>
          </a:xfrm>
        </p:grpSpPr>
        <p:pic>
          <p:nvPicPr>
            <p:cNvPr id="5"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pic>
        <p:nvPicPr>
          <p:cNvPr id="10" name="Рисунок 5">
            <a:extLst>
              <a:ext uri="{FF2B5EF4-FFF2-40B4-BE49-F238E27FC236}">
                <a16:creationId xmlns:a16="http://schemas.microsoft.com/office/drawing/2014/main" id="{644223D7-1DD8-437E-AD98-CAF9158E943F}"/>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0" name="Заголовок 1"/>
          <p:cNvSpPr txBox="1">
            <a:spLocks/>
          </p:cNvSpPr>
          <p:nvPr/>
        </p:nvSpPr>
        <p:spPr>
          <a:xfrm>
            <a:off x="1559496" y="738655"/>
            <a:ext cx="10260284" cy="540000"/>
          </a:xfrm>
          <a:prstGeom prst="roundRect">
            <a:avLst>
              <a:gd name="adj" fmla="val 24398"/>
            </a:avLst>
          </a:prstGeom>
          <a:noFill/>
          <a:ln w="3175">
            <a:noFill/>
          </a:ln>
          <a:effectLst/>
        </p:spPr>
        <p:style>
          <a:lnRef idx="2">
            <a:schemeClr val="accent5">
              <a:shade val="50000"/>
            </a:schemeClr>
          </a:lnRef>
          <a:fillRef idx="1">
            <a:schemeClr val="accent5"/>
          </a:fillRef>
          <a:effectRef idx="0">
            <a:schemeClr val="accent5"/>
          </a:effectRef>
          <a:fontRef idx="minor">
            <a:schemeClr val="lt1"/>
          </a:fontRef>
        </p:style>
        <p:txBody>
          <a:bodyPr vert="horz" lIns="100817" tIns="50408" rIns="100817" bIns="50408" rtlCol="0" anchor="ctr" anchorCtr="0">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r"/>
            <a:r>
              <a:rPr lang="az-Latn-AZ" sz="2800" b="1" dirty="0">
                <a:solidFill>
                  <a:srgbClr val="860000"/>
                </a:solidFill>
                <a:latin typeface="Times New Roman" pitchFamily="18" charset="0"/>
                <a:cs typeface="Times New Roman" pitchFamily="18" charset="0"/>
              </a:rPr>
              <a:t>ŞANLI ZƏFƏRİMİZƏ HƏSR OLUNMUŞ İŞLƏR BARƏDə</a:t>
            </a:r>
            <a:endParaRPr lang="ru-RU" sz="2800" b="1" dirty="0">
              <a:solidFill>
                <a:srgbClr val="860000"/>
              </a:solidFill>
              <a:latin typeface="Times New Roman" pitchFamily="18" charset="0"/>
              <a:cs typeface="Times New Roman" pitchFamily="18" charset="0"/>
            </a:endParaRPr>
          </a:p>
        </p:txBody>
      </p:sp>
      <p:sp>
        <p:nvSpPr>
          <p:cNvPr id="15" name="Прямоугольник 13"/>
          <p:cNvSpPr/>
          <p:nvPr/>
        </p:nvSpPr>
        <p:spPr>
          <a:xfrm>
            <a:off x="277737" y="1627946"/>
            <a:ext cx="8572378" cy="4031873"/>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a:spAutoFit/>
          </a:bodyPr>
          <a:lstStyle/>
          <a:p>
            <a:pPr marL="285750" indent="-28575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 İnstitutunun ekspert və mütəxəssisləri Azərbaycan Respublikası Nazirlər Kabinetinin 22 dekabr 2023-cü il tarixli 990-s nömrəli Sərəncamla yaratdığı Komissiyanın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“Ermənistan Respublikasının Azərbaycan Respublikasına qarşı hərbi təcavüzü və ərazilərini işğal etməsi nəticəsində Azərbaycan Respublikasına vurulmuş zərərin qiymətləndirilməsi” </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Hesabatının hazırlanmasında iştirak etmişlər.</a:t>
            </a:r>
          </a:p>
          <a:p>
            <a:pPr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lvl="0" indent="-28575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İqtisadiyyat İnstitutunun bir qrup əməkdaşları işğaldan azad olunmuş ərazilərdə aparılan bərpa və quruculuq işləri ilə tanış olub, Laçın rayonunun perspektiv inkişafı üzrə təklif və tövsiyələri hazırlayaraq, xüsusi nümayəndəliyə təqdim etmişlər (2024-cü il).</a:t>
            </a:r>
          </a:p>
          <a:p>
            <a:pPr lvl="0"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lvl="0" indent="-28575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Qeyd olunanlarla yanaşı, İqtisadiyyat İnstitutunda </a:t>
            </a:r>
            <a:r>
              <a:rPr lang="az-Latn-AZ" sz="16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“Post-konflikt ərazilərin bərpa və quruculuq işlərinə özəl investisiyaların cəlb edilməsinin istiqamətləri və yolları” mövzusunda Elmi tədqiqat işi </a:t>
            </a: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yerinə yetirilmişdir. İlin sonunda “Azərbaycanın post-konflikt ərazilərində yeni iqtisadiyyat quruculuğu” adlı kollektiv monoqrafiyanın dərc olunması nəzərdə tutulur.</a:t>
            </a:r>
          </a:p>
          <a:p>
            <a:pPr lvl="0" algn="just"/>
            <a:endPar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lvl="0" indent="-285750" algn="just">
              <a:buFont typeface="Wingdings" panose="05000000000000000000" pitchFamily="2" charset="2"/>
              <a:buChar char="ü"/>
            </a:pPr>
            <a:r>
              <a:rPr lang="az-Latn-AZ" sz="160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Hər ilin sonunda plan elmi-tədqiqat işlərinin Zəfər Bayramına həsr olunmuş Müsabiqəsi keçirilir. </a:t>
            </a:r>
          </a:p>
        </p:txBody>
      </p:sp>
      <p:pic>
        <p:nvPicPr>
          <p:cNvPr id="2050" name="Picture 2" descr="https://economics.org.az/images/fotos/konfrans/2023/zengilan1_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86083" y="1700807"/>
            <a:ext cx="2882352" cy="1918365"/>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2052" name="Picture 4" descr="https://economics.org.az/administrator/public/uploads/images/azerq1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86083" y="3861048"/>
            <a:ext cx="2882352" cy="1940784"/>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132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Группа 3"/>
          <p:cNvGrpSpPr/>
          <p:nvPr/>
        </p:nvGrpSpPr>
        <p:grpSpPr>
          <a:xfrm>
            <a:off x="0" y="1"/>
            <a:ext cx="12174512" cy="683849"/>
            <a:chOff x="-3854" y="5569"/>
            <a:chExt cx="9145016" cy="826949"/>
          </a:xfrm>
        </p:grpSpPr>
        <p:pic>
          <p:nvPicPr>
            <p:cNvPr id="12"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4"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0" name="Заголовок 1"/>
          <p:cNvSpPr txBox="1">
            <a:spLocks/>
          </p:cNvSpPr>
          <p:nvPr/>
        </p:nvSpPr>
        <p:spPr>
          <a:xfrm>
            <a:off x="947937" y="630198"/>
            <a:ext cx="10980711" cy="643284"/>
          </a:xfrm>
          <a:prstGeom prst="round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ts val="2500"/>
              </a:lnSpc>
            </a:pP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KİV-də MƏQALƏLƏR, ÇIXIŞLAR VƏ MÜSAHİBƏLƏR</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 name="Прямоугольник 1"/>
          <p:cNvSpPr/>
          <p:nvPr/>
        </p:nvSpPr>
        <p:spPr>
          <a:xfrm>
            <a:off x="983432" y="4221088"/>
            <a:ext cx="3287688" cy="1477328"/>
          </a:xfrm>
          <a:prstGeom prst="rect">
            <a:avLst/>
          </a:prstGeom>
        </p:spPr>
        <p:txBody>
          <a:bodyPr wrap="square">
            <a:spAutoFit/>
          </a:bodyPr>
          <a:lstStyle/>
          <a:p>
            <a:pPr algn="r">
              <a:spcBef>
                <a:spcPts val="600"/>
              </a:spcBef>
            </a:pPr>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KİV-də ən fəal olan 2 əməkdaşımız:</a:t>
            </a:r>
          </a:p>
          <a:p>
            <a:pPr algn="r">
              <a:spcBef>
                <a:spcPts val="600"/>
              </a:spcBef>
            </a:pPr>
            <a:r>
              <a:rPr lang="az-Latn-AZ" sz="200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Rəsmiyyə Abdullayeva</a:t>
            </a:r>
          </a:p>
          <a:p>
            <a:pPr algn="r">
              <a:spcBef>
                <a:spcPts val="600"/>
              </a:spcBef>
            </a:pPr>
            <a:r>
              <a:rPr lang="az-Latn-AZ" sz="2000" b="1" i="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Ellada Xankişiyeva</a:t>
            </a:r>
          </a:p>
        </p:txBody>
      </p:sp>
      <p:pic>
        <p:nvPicPr>
          <p:cNvPr id="17" name="Рисунок 5">
            <a:extLst>
              <a:ext uri="{FF2B5EF4-FFF2-40B4-BE49-F238E27FC236}">
                <a16:creationId xmlns:a16="http://schemas.microsoft.com/office/drawing/2014/main" id="{6023BFDD-D734-4F25-82D7-E63261BFE32D}"/>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9" name="TextBox 18">
            <a:extLst>
              <a:ext uri="{FF2B5EF4-FFF2-40B4-BE49-F238E27FC236}">
                <a16:creationId xmlns:a16="http://schemas.microsoft.com/office/drawing/2014/main" id="{A9710534-BE5E-45AE-B2CE-C5C3680BDD58}"/>
              </a:ext>
            </a:extLst>
          </p:cNvPr>
          <p:cNvSpPr txBox="1"/>
          <p:nvPr/>
        </p:nvSpPr>
        <p:spPr>
          <a:xfrm>
            <a:off x="677205" y="1309448"/>
            <a:ext cx="11179435" cy="400110"/>
          </a:xfrm>
          <a:prstGeom prst="rect">
            <a:avLst/>
          </a:prstGeom>
          <a:noFill/>
        </p:spPr>
        <p:txBody>
          <a:bodyPr wrap="square">
            <a:spAutoFit/>
          </a:bodyPr>
          <a:lstStyle/>
          <a:p>
            <a:pPr>
              <a:tabLst>
                <a:tab pos="1163638" algn="l"/>
              </a:tabLst>
            </a:pPr>
            <a:r>
              <a:rPr lang="az-Latn-AZ" sz="20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İl ərzində əməkdaşlarımız yerli və xarici KİV-də </a:t>
            </a:r>
            <a:r>
              <a:rPr lang="en-US" sz="20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20</a:t>
            </a:r>
            <a:r>
              <a:rPr lang="az-Latn-AZ" sz="20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-dən çox məqalə və müsahibələrlə çıxış etmişlər.</a:t>
            </a:r>
            <a:endParaRPr lang="ru-RU" sz="20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2" name="TextBox 21"/>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pic>
        <p:nvPicPr>
          <p:cNvPr id="4098" name="Picture 2" descr="Xeber Fotos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9496" y="1881342"/>
            <a:ext cx="2768266" cy="1952042"/>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4100" name="Picture 4" descr="Xeber Fotos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39816" y="1881342"/>
            <a:ext cx="2827368" cy="1952042"/>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4102" name="Picture 6" descr="Xeber Fotosu"/>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87316" y="1870934"/>
            <a:ext cx="2957156" cy="1962450"/>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4104" name="Picture 8" descr="Xeber Fotos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39815" y="3978527"/>
            <a:ext cx="3451323" cy="1962450"/>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4106" name="Picture 10" descr="Xeber Fotos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68208" y="3994595"/>
            <a:ext cx="3312368" cy="1946382"/>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54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latin typeface="Times New Roman" panose="02020603050405020304" pitchFamily="18" charset="0"/>
              <a:cs typeface="Times New Roman" panose="02020603050405020304" pitchFamily="18" charset="0"/>
            </a:endParaRPr>
          </a:p>
        </p:txBody>
      </p:sp>
      <p:grpSp>
        <p:nvGrpSpPr>
          <p:cNvPr id="9" name="Группа 3"/>
          <p:cNvGrpSpPr/>
          <p:nvPr/>
        </p:nvGrpSpPr>
        <p:grpSpPr>
          <a:xfrm>
            <a:off x="0" y="-9931"/>
            <a:ext cx="12186095" cy="683849"/>
            <a:chOff x="-3854" y="5569"/>
            <a:chExt cx="9145016" cy="826949"/>
          </a:xfrm>
        </p:grpSpPr>
        <p:pic>
          <p:nvPicPr>
            <p:cNvPr id="10" name="Рисунок 4" descr="C:\Users\asus\Desktop\ScreenHunter_2.jpg"/>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2"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3" name="Заголовок 1"/>
          <p:cNvSpPr txBox="1">
            <a:spLocks/>
          </p:cNvSpPr>
          <p:nvPr/>
        </p:nvSpPr>
        <p:spPr>
          <a:xfrm>
            <a:off x="6023992" y="673918"/>
            <a:ext cx="5668784" cy="630809"/>
          </a:xfrm>
          <a:prstGeom prst="round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z-Latn-AZ"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KADR POTENSİALIMIZ</a:t>
            </a:r>
            <a:endParaRPr lang="ru-RU" sz="28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6" name="Рисунок 5">
            <a:extLst>
              <a:ext uri="{FF2B5EF4-FFF2-40B4-BE49-F238E27FC236}">
                <a16:creationId xmlns:a16="http://schemas.microsoft.com/office/drawing/2014/main" id="{86A8AAA3-7545-4419-A503-2435997542A1}"/>
              </a:ext>
            </a:extLst>
          </p:cNvPr>
          <p:cNvPicPr/>
          <p:nvPr/>
        </p:nvPicPr>
        <p:blipFill>
          <a:blip r:embed="rId4"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1" name="TextBox 10"/>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graphicFrame>
        <p:nvGraphicFramePr>
          <p:cNvPr id="3" name="Таблица 2"/>
          <p:cNvGraphicFramePr>
            <a:graphicFrameLocks noGrp="1"/>
          </p:cNvGraphicFramePr>
          <p:nvPr>
            <p:extLst>
              <p:ext uri="{D42A27DB-BD31-4B8C-83A1-F6EECF244321}">
                <p14:modId xmlns:p14="http://schemas.microsoft.com/office/powerpoint/2010/main" val="646431413"/>
              </p:ext>
            </p:extLst>
          </p:nvPr>
        </p:nvGraphicFramePr>
        <p:xfrm>
          <a:off x="1207944" y="1487090"/>
          <a:ext cx="9928616" cy="2138480"/>
        </p:xfrm>
        <a:graphic>
          <a:graphicData uri="http://schemas.openxmlformats.org/drawingml/2006/table">
            <a:tbl>
              <a:tblPr firstRow="1" firstCol="1" lastRow="1" lastCol="1" bandRow="1" bandCol="1"/>
              <a:tblGrid>
                <a:gridCol w="1115807">
                  <a:extLst>
                    <a:ext uri="{9D8B030D-6E8A-4147-A177-3AD203B41FA5}">
                      <a16:colId xmlns:a16="http://schemas.microsoft.com/office/drawing/2014/main" val="1554392160"/>
                    </a:ext>
                  </a:extLst>
                </a:gridCol>
                <a:gridCol w="1309583">
                  <a:extLst>
                    <a:ext uri="{9D8B030D-6E8A-4147-A177-3AD203B41FA5}">
                      <a16:colId xmlns:a16="http://schemas.microsoft.com/office/drawing/2014/main" val="3404508616"/>
                    </a:ext>
                  </a:extLst>
                </a:gridCol>
                <a:gridCol w="1368152">
                  <a:extLst>
                    <a:ext uri="{9D8B030D-6E8A-4147-A177-3AD203B41FA5}">
                      <a16:colId xmlns:a16="http://schemas.microsoft.com/office/drawing/2014/main" val="660112351"/>
                    </a:ext>
                  </a:extLst>
                </a:gridCol>
                <a:gridCol w="1440160">
                  <a:extLst>
                    <a:ext uri="{9D8B030D-6E8A-4147-A177-3AD203B41FA5}">
                      <a16:colId xmlns:a16="http://schemas.microsoft.com/office/drawing/2014/main" val="582486518"/>
                    </a:ext>
                  </a:extLst>
                </a:gridCol>
                <a:gridCol w="1152128">
                  <a:extLst>
                    <a:ext uri="{9D8B030D-6E8A-4147-A177-3AD203B41FA5}">
                      <a16:colId xmlns:a16="http://schemas.microsoft.com/office/drawing/2014/main" val="845702648"/>
                    </a:ext>
                  </a:extLst>
                </a:gridCol>
                <a:gridCol w="1094514">
                  <a:extLst>
                    <a:ext uri="{9D8B030D-6E8A-4147-A177-3AD203B41FA5}">
                      <a16:colId xmlns:a16="http://schemas.microsoft.com/office/drawing/2014/main" val="1140325653"/>
                    </a:ext>
                  </a:extLst>
                </a:gridCol>
                <a:gridCol w="1296144">
                  <a:extLst>
                    <a:ext uri="{9D8B030D-6E8A-4147-A177-3AD203B41FA5}">
                      <a16:colId xmlns:a16="http://schemas.microsoft.com/office/drawing/2014/main" val="1545318458"/>
                    </a:ext>
                  </a:extLst>
                </a:gridCol>
                <a:gridCol w="1152128">
                  <a:extLst>
                    <a:ext uri="{9D8B030D-6E8A-4147-A177-3AD203B41FA5}">
                      <a16:colId xmlns:a16="http://schemas.microsoft.com/office/drawing/2014/main" val="1992741974"/>
                    </a:ext>
                  </a:extLst>
                </a:gridCol>
              </a:tblGrid>
              <a:tr h="377402">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860000"/>
                          </a:solidFill>
                          <a:effectLst/>
                          <a:latin typeface="Cambria" panose="02040503050406030204" pitchFamily="18" charset="0"/>
                          <a:ea typeface="Cambria" panose="02040503050406030204" pitchFamily="18" charset="0"/>
                          <a:cs typeface="Times New Roman" panose="02020603050405020304" pitchFamily="18" charset="0"/>
                        </a:rPr>
                        <a:t>Elmi heyət</a:t>
                      </a:r>
                      <a:endParaRPr lang="ru-RU" sz="1800" b="1" kern="1200" dirty="0">
                        <a:solidFill>
                          <a:srgbClr val="86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Köməkçi heyət </a:t>
                      </a: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(laborant-lar daxil)</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2650065"/>
                  </a:ext>
                </a:extLst>
              </a:tr>
              <a:tr h="372013">
                <a:tc row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 </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 </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Cəmi</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o cümlədən</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val="2235109280"/>
                  </a:ext>
                </a:extLst>
              </a:tr>
              <a:tr h="808480">
                <a:tc vMerge="1">
                  <a:txBody>
                    <a:bodyPr/>
                    <a:lstStyle/>
                    <a:p>
                      <a:endParaRPr lang="ru-RU"/>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AMEA-nın müxbir üzvləri</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Elmlər doktorları</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Professorlar</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Fəlsəfə doktorları</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Dosentlər</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Elmi dərəcə­si olmayanlar</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val="978540836"/>
                  </a:ext>
                </a:extLst>
              </a:tr>
              <a:tr h="5661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113</a:t>
                      </a:r>
                      <a:endParaRPr lang="ru-RU"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21</a:t>
                      </a:r>
                      <a:endParaRPr lang="ru-RU"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13</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48</a:t>
                      </a:r>
                      <a:endParaRPr lang="ru-RU"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32</a:t>
                      </a:r>
                      <a:endParaRPr lang="ru-RU"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44</a:t>
                      </a:r>
                      <a:endParaRPr lang="ru-RU"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50</a:t>
                      </a:r>
                      <a:endParaRPr lang="ru-RU" sz="1800" b="1"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22750"/>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1042194779"/>
              </p:ext>
            </p:extLst>
          </p:nvPr>
        </p:nvGraphicFramePr>
        <p:xfrm>
          <a:off x="839415" y="4253027"/>
          <a:ext cx="10801201" cy="2075578"/>
        </p:xfrm>
        <a:graphic>
          <a:graphicData uri="http://schemas.openxmlformats.org/drawingml/2006/table">
            <a:tbl>
              <a:tblPr firstRow="1" firstCol="1" lastRow="1" lastCol="1" bandRow="1" bandCol="1"/>
              <a:tblGrid>
                <a:gridCol w="2116759">
                  <a:extLst>
                    <a:ext uri="{9D8B030D-6E8A-4147-A177-3AD203B41FA5}">
                      <a16:colId xmlns:a16="http://schemas.microsoft.com/office/drawing/2014/main" val="1347847115"/>
                    </a:ext>
                  </a:extLst>
                </a:gridCol>
                <a:gridCol w="1406471">
                  <a:extLst>
                    <a:ext uri="{9D8B030D-6E8A-4147-A177-3AD203B41FA5}">
                      <a16:colId xmlns:a16="http://schemas.microsoft.com/office/drawing/2014/main" val="266131431"/>
                    </a:ext>
                  </a:extLst>
                </a:gridCol>
                <a:gridCol w="1529279">
                  <a:extLst>
                    <a:ext uri="{9D8B030D-6E8A-4147-A177-3AD203B41FA5}">
                      <a16:colId xmlns:a16="http://schemas.microsoft.com/office/drawing/2014/main" val="1598085995"/>
                    </a:ext>
                  </a:extLst>
                </a:gridCol>
                <a:gridCol w="1406471">
                  <a:extLst>
                    <a:ext uri="{9D8B030D-6E8A-4147-A177-3AD203B41FA5}">
                      <a16:colId xmlns:a16="http://schemas.microsoft.com/office/drawing/2014/main" val="4197772524"/>
                    </a:ext>
                  </a:extLst>
                </a:gridCol>
                <a:gridCol w="1406471">
                  <a:extLst>
                    <a:ext uri="{9D8B030D-6E8A-4147-A177-3AD203B41FA5}">
                      <a16:colId xmlns:a16="http://schemas.microsoft.com/office/drawing/2014/main" val="3409091035"/>
                    </a:ext>
                  </a:extLst>
                </a:gridCol>
                <a:gridCol w="1406471">
                  <a:extLst>
                    <a:ext uri="{9D8B030D-6E8A-4147-A177-3AD203B41FA5}">
                      <a16:colId xmlns:a16="http://schemas.microsoft.com/office/drawing/2014/main" val="1462094833"/>
                    </a:ext>
                  </a:extLst>
                </a:gridCol>
                <a:gridCol w="1529279">
                  <a:extLst>
                    <a:ext uri="{9D8B030D-6E8A-4147-A177-3AD203B41FA5}">
                      <a16:colId xmlns:a16="http://schemas.microsoft.com/office/drawing/2014/main" val="2753966268"/>
                    </a:ext>
                  </a:extLst>
                </a:gridCol>
              </a:tblGrid>
              <a:tr h="60948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30-a qədər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31-40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41-50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51-60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61-70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70-dən yuxarı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395649"/>
                  </a:ext>
                </a:extLst>
              </a:tr>
              <a:tr h="64313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Cəmi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539397"/>
                  </a:ext>
                </a:extLst>
              </a:tr>
              <a:tr h="203161">
                <a:tc>
                  <a:txBody>
                    <a:bodyPr/>
                    <a:lstStyle/>
                    <a:p>
                      <a:pPr marL="0" marR="0" indent="0" algn="r" defTabSz="914400" rtl="0" eaLnBrk="1" fontAlgn="auto" latinLnBrk="0" hangingPunct="1">
                        <a:lnSpc>
                          <a:spcPct val="100000"/>
                        </a:lnSpc>
                        <a:spcBef>
                          <a:spcPts val="60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o cümlədən: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1068511"/>
                  </a:ext>
                </a:extLst>
              </a:tr>
              <a:tr h="20316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noProof="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Elmlər doktorları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800" b="0" kern="120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7</a:t>
                      </a:r>
                      <a:endPar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9586456"/>
                  </a:ext>
                </a:extLst>
              </a:tr>
              <a:tr h="20316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az-Latn-AZ" sz="1800" b="0" kern="1200" noProof="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Fəlsəfə doktorları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66"/>
                          </a:solidFill>
                          <a:effectLst/>
                          <a:latin typeface="Cambria" panose="02040503050406030204" pitchFamily="18" charset="0"/>
                          <a:ea typeface="Cambria" panose="020405030504060302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0523513"/>
                  </a:ext>
                </a:extLst>
              </a:tr>
            </a:tbl>
          </a:graphicData>
        </a:graphic>
      </p:graphicFrame>
      <p:sp>
        <p:nvSpPr>
          <p:cNvPr id="8" name="Прямоугольник 7"/>
          <p:cNvSpPr/>
          <p:nvPr/>
        </p:nvSpPr>
        <p:spPr>
          <a:xfrm>
            <a:off x="1291922" y="3789040"/>
            <a:ext cx="2304256" cy="369332"/>
          </a:xfrm>
          <a:prstGeom prst="rect">
            <a:avLst/>
          </a:prstGeom>
        </p:spPr>
        <p:txBody>
          <a:bodyPr wrap="square">
            <a:spAutoFit/>
          </a:bodyPr>
          <a:lstStyle/>
          <a:p>
            <a:r>
              <a:rPr lang="az-Latn-AZ"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Yaş göstəriciləri</a:t>
            </a:r>
            <a:endParaRPr lang="ru-RU"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425121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pSp>
        <p:nvGrpSpPr>
          <p:cNvPr id="9" name="Группа 3"/>
          <p:cNvGrpSpPr/>
          <p:nvPr/>
        </p:nvGrpSpPr>
        <p:grpSpPr>
          <a:xfrm>
            <a:off x="0" y="-9931"/>
            <a:ext cx="12191999" cy="683849"/>
            <a:chOff x="-3854" y="5569"/>
            <a:chExt cx="9145016" cy="826949"/>
          </a:xfrm>
        </p:grpSpPr>
        <p:pic>
          <p:nvPicPr>
            <p:cNvPr id="10"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sp>
          <p:nvSpPr>
            <p:cNvPr id="12"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3" name="Заголовок 1"/>
          <p:cNvSpPr txBox="1">
            <a:spLocks/>
          </p:cNvSpPr>
          <p:nvPr/>
        </p:nvSpPr>
        <p:spPr>
          <a:xfrm>
            <a:off x="8040216" y="779256"/>
            <a:ext cx="5004048" cy="565503"/>
          </a:xfrm>
          <a:prstGeom prst="round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az-Latn-AZ" sz="2800" b="1" dirty="0">
                <a:solidFill>
                  <a:srgbClr val="860000"/>
                </a:solidFill>
                <a:latin typeface="Times New Roman" panose="02020603050405020304" pitchFamily="18" charset="0"/>
                <a:cs typeface="Times New Roman" panose="02020603050405020304" pitchFamily="18" charset="0"/>
              </a:rPr>
              <a:t>TƏHSİL SİSTEMİMİZ</a:t>
            </a:r>
            <a:endParaRPr lang="ru-RU" sz="2800" b="1" dirty="0">
              <a:solidFill>
                <a:srgbClr val="860000"/>
              </a:solidFill>
              <a:latin typeface="Times New Roman" panose="02020603050405020304" pitchFamily="18" charset="0"/>
              <a:cs typeface="Times New Roman" panose="02020603050405020304" pitchFamily="18" charset="0"/>
            </a:endParaRPr>
          </a:p>
        </p:txBody>
      </p:sp>
      <p:pic>
        <p:nvPicPr>
          <p:cNvPr id="16" name="Рисунок 5">
            <a:extLst>
              <a:ext uri="{FF2B5EF4-FFF2-40B4-BE49-F238E27FC236}">
                <a16:creationId xmlns:a16="http://schemas.microsoft.com/office/drawing/2014/main" id="{4AB44578-EB6B-40A0-8225-1D6E5B96B8E8}"/>
              </a:ext>
            </a:extLst>
          </p:cNvPr>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22274" y="11089"/>
            <a:ext cx="648000" cy="648001"/>
          </a:xfrm>
          <a:prstGeom prst="rect">
            <a:avLst/>
          </a:prstGeom>
          <a:noFill/>
          <a:ln>
            <a:noFill/>
          </a:ln>
        </p:spPr>
      </p:pic>
      <p:sp>
        <p:nvSpPr>
          <p:cNvPr id="17" name="TextBox 16">
            <a:extLst>
              <a:ext uri="{FF2B5EF4-FFF2-40B4-BE49-F238E27FC236}">
                <a16:creationId xmlns:a16="http://schemas.microsoft.com/office/drawing/2014/main" id="{E6B3C19A-C181-45EC-B1E4-3A340422C5BA}"/>
              </a:ext>
            </a:extLst>
          </p:cNvPr>
          <p:cNvSpPr txBox="1"/>
          <p:nvPr/>
        </p:nvSpPr>
        <p:spPr>
          <a:xfrm>
            <a:off x="249549" y="1804859"/>
            <a:ext cx="5649949" cy="2523768"/>
          </a:xfrm>
          <a:prstGeom prst="rect">
            <a:avLst/>
          </a:prstGeom>
          <a:noFill/>
          <a:ln>
            <a:noFill/>
          </a:ln>
        </p:spPr>
        <p:txBody>
          <a:bodyPr wrap="square">
            <a:spAutoFit/>
          </a:bodyPr>
          <a:lstStyle/>
          <a:p>
            <a:pPr algn="just"/>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Müdafiə olunmuş dissertasiyalar:</a:t>
            </a:r>
          </a:p>
          <a:p>
            <a:pPr algn="just"/>
            <a:r>
              <a:rPr lang="en-US"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32</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 </a:t>
            </a:r>
            <a:r>
              <a:rPr lang="en-US"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3</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elmlər və </a:t>
            </a:r>
            <a:r>
              <a:rPr lang="en-US"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29</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fəlsəfə doktorluğu üzrə</a:t>
            </a:r>
            <a:r>
              <a:rPr lang="ru-RU"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pPr algn="just"/>
            <a:endParaRPr lang="az-Latn-AZ" sz="14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Müdafiə etmiş əməkdaşlarımız:</a:t>
            </a:r>
          </a:p>
          <a:p>
            <a:pPr algn="just"/>
            <a:r>
              <a:rPr lang="en-US"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2</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 elmlər doktorluğu, </a:t>
            </a:r>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5</a:t>
            </a: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 fəlsəfə doktorluğu üzrə.</a:t>
            </a:r>
          </a:p>
          <a:p>
            <a:pPr algn="just"/>
            <a:endParaRPr lang="az-Latn-AZ" sz="8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Allahyar Muradov</a:t>
            </a: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Kamran Abdullayev</a:t>
            </a:r>
          </a:p>
          <a:p>
            <a:pPr algn="just"/>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p:txBody>
      </p:sp>
      <p:sp>
        <p:nvSpPr>
          <p:cNvPr id="21" name="TextBox 20">
            <a:extLst>
              <a:ext uri="{FF2B5EF4-FFF2-40B4-BE49-F238E27FC236}">
                <a16:creationId xmlns:a16="http://schemas.microsoft.com/office/drawing/2014/main" id="{3D59D334-C5EC-41F0-9A11-49BBBA45B241}"/>
              </a:ext>
            </a:extLst>
          </p:cNvPr>
          <p:cNvSpPr txBox="1"/>
          <p:nvPr/>
        </p:nvSpPr>
        <p:spPr>
          <a:xfrm>
            <a:off x="350502" y="4888735"/>
            <a:ext cx="5824483" cy="707886"/>
          </a:xfrm>
          <a:prstGeom prst="rect">
            <a:avLst/>
          </a:prstGeom>
          <a:noFill/>
          <a:ln>
            <a:noFill/>
          </a:ln>
        </p:spPr>
        <p:txBody>
          <a:bodyPr wrap="square">
            <a:spAutoFit/>
          </a:bodyPr>
          <a:lstStyle/>
          <a:p>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Müdafiə ərəfəsində olan əməkdaşlarımız: </a:t>
            </a:r>
          </a:p>
          <a:p>
            <a:pPr marL="517525" indent="-342900">
              <a:buFont typeface="Wingdings" panose="05000000000000000000" pitchFamily="2" charset="2"/>
              <a:buChar char="ü"/>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fəlsəfə doktorluğu üzrə – 2</a:t>
            </a:r>
            <a:endParaRPr lang="az-Latn-AZ" sz="2000" b="1" i="1" dirty="0">
              <a:solidFill>
                <a:schemeClr val="accent6">
                  <a:lumMod val="50000"/>
                </a:schemeClr>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7954F518-8866-4864-B965-F92C0CDFEAA1}"/>
              </a:ext>
            </a:extLst>
          </p:cNvPr>
          <p:cNvSpPr txBox="1"/>
          <p:nvPr/>
        </p:nvSpPr>
        <p:spPr>
          <a:xfrm>
            <a:off x="250768" y="1130182"/>
            <a:ext cx="6084869" cy="707886"/>
          </a:xfrm>
          <a:prstGeom prst="rect">
            <a:avLst/>
          </a:prstGeom>
          <a:noFill/>
        </p:spPr>
        <p:txBody>
          <a:bodyPr wrap="square">
            <a:spAutoFit/>
          </a:bodyPr>
          <a:lstStyle/>
          <a:p>
            <a:pPr>
              <a:spcBef>
                <a:spcPts val="600"/>
              </a:spcBef>
              <a:tabLst>
                <a:tab pos="900430" algn="l"/>
                <a:tab pos="2121535" algn="l"/>
              </a:tabLst>
            </a:pPr>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54</a:t>
            </a:r>
            <a:r>
              <a:rPr lang="az-Latn-AZ" sz="2000" b="1"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 doktorant və dissertantımız var, o cümlədən </a:t>
            </a:r>
            <a:br>
              <a:rPr lang="az-Latn-AZ" sz="2000" b="1"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br>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10</a:t>
            </a:r>
            <a:r>
              <a:rPr lang="az-Latn-AZ" sz="2000" b="1" dirty="0">
                <a:solidFill>
                  <a:srgbClr val="000066"/>
                </a:solidFill>
                <a:effectLst/>
                <a:latin typeface="Times New Roman" panose="02020603050405020304" pitchFamily="18" charset="0"/>
                <a:ea typeface="Cambria" panose="02040503050406030204" pitchFamily="18" charset="0"/>
                <a:cs typeface="Times New Roman" panose="02020603050405020304" pitchFamily="18" charset="0"/>
              </a:rPr>
              <a:t> nəfər – elmlər doktorluğu üzrə.</a:t>
            </a:r>
            <a:endPar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24" name="TextBox 2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pic>
        <p:nvPicPr>
          <p:cNvPr id="5122" name="Picture 2" descr="https://economics.org.az/administrator/public/uploads/images/ayten1_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12024" y="1450809"/>
            <a:ext cx="2746430" cy="1966245"/>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5124" name="Picture 4" descr="https://economics.org.az/administrator/public/uploads/images/allahyar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43355" y="1450809"/>
            <a:ext cx="2595836" cy="1966245"/>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5126" name="Picture 6" descr="https://economics.org.az/administrator/public/uploads/images/aygunm1_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3338" y="3650564"/>
            <a:ext cx="2746430" cy="1971678"/>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pic>
        <p:nvPicPr>
          <p:cNvPr id="5128" name="Picture 8" descr="https://economics.org.az/administrator/public/uploads/images/kamran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4106" y="3624943"/>
            <a:ext cx="2595836" cy="1971678"/>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D59D334-C5EC-41F0-9A11-49BBBA45B241}"/>
              </a:ext>
            </a:extLst>
          </p:cNvPr>
          <p:cNvSpPr txBox="1"/>
          <p:nvPr/>
        </p:nvSpPr>
        <p:spPr>
          <a:xfrm>
            <a:off x="376038" y="5644348"/>
            <a:ext cx="8798063" cy="707886"/>
          </a:xfrm>
          <a:prstGeom prst="rect">
            <a:avLst/>
          </a:prstGeom>
          <a:noFill/>
          <a:ln>
            <a:noFill/>
          </a:ln>
        </p:spPr>
        <p:txBody>
          <a:bodyPr wrap="square">
            <a:spAutoFit/>
          </a:bodyPr>
          <a:lstStyle/>
          <a:p>
            <a:r>
              <a:rPr lang="az-Latn-AZ" sz="2000"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Elmi ad almış əməkdaşlarımız: </a:t>
            </a:r>
          </a:p>
          <a:p>
            <a:pPr marL="517525" indent="-342900">
              <a:buFont typeface="Wingdings" panose="05000000000000000000" pitchFamily="2" charset="2"/>
              <a:buChar char="ü"/>
            </a:pPr>
            <a:r>
              <a:rPr lang="az-Latn-AZ" sz="2000"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professor – 1 (Rəsmiyyə Abdullayeva), dosent – 1 (Jalə Əliyeva) </a:t>
            </a:r>
            <a:endParaRPr lang="az-Latn-AZ" sz="2000" b="1" i="1" dirty="0">
              <a:solidFill>
                <a:schemeClr val="accent6">
                  <a:lumMod val="50000"/>
                </a:schemeClr>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954F518-8866-4864-B965-F92C0CDFEAA1}"/>
              </a:ext>
            </a:extLst>
          </p:cNvPr>
          <p:cNvSpPr txBox="1"/>
          <p:nvPr/>
        </p:nvSpPr>
        <p:spPr>
          <a:xfrm>
            <a:off x="2877394" y="3284984"/>
            <a:ext cx="4348274" cy="1477328"/>
          </a:xfrm>
          <a:prstGeom prst="rect">
            <a:avLst/>
          </a:prstGeom>
          <a:noFill/>
        </p:spPr>
        <p:txBody>
          <a:bodyPr wrap="square">
            <a:spAutoFit/>
          </a:bodyPr>
          <a:lstStyle/>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Aygün Təhməzli</a:t>
            </a: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Aytən Əbdürrəhmanova</a:t>
            </a: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Səbinə Əsədova</a:t>
            </a: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Nüsrət İbrahimov</a:t>
            </a:r>
          </a:p>
          <a:p>
            <a:pPr marL="457200" indent="-457200" algn="just">
              <a:buFont typeface="+mj-lt"/>
              <a:buAutoNum type="arabicPeriod"/>
            </a:pPr>
            <a:r>
              <a:rPr lang="az-Latn-AZ" b="1"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Mənzər Qarayeva</a:t>
            </a:r>
          </a:p>
        </p:txBody>
      </p:sp>
    </p:spTree>
    <p:extLst>
      <p:ext uri="{BB962C8B-B14F-4D97-AF65-F5344CB8AC3E}">
        <p14:creationId xmlns:p14="http://schemas.microsoft.com/office/powerpoint/2010/main" val="41456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524001"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eaLnBrk="0" fontAlgn="base" hangingPunct="0">
              <a:spcBef>
                <a:spcPct val="0"/>
              </a:spcBef>
              <a:spcAft>
                <a:spcPct val="0"/>
              </a:spcAft>
            </a:pPr>
            <a:endParaRPr lang="ru-RU" altLang="ru-RU" dirty="0">
              <a:latin typeface="Times New Roman" pitchFamily="18" charset="0"/>
              <a:cs typeface="Times New Roman" pitchFamily="18" charset="0"/>
            </a:endParaRPr>
          </a:p>
        </p:txBody>
      </p:sp>
      <p:pic>
        <p:nvPicPr>
          <p:cNvPr id="1026" name="Picture 2" descr="http://cdn.boardhost.com/invisib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1" y="-1682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dn.boardhost.com/invisib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901" y="-15875"/>
            <a:ext cx="9525" cy="952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Группа 3"/>
          <p:cNvGrpSpPr/>
          <p:nvPr/>
        </p:nvGrpSpPr>
        <p:grpSpPr>
          <a:xfrm>
            <a:off x="19051" y="1"/>
            <a:ext cx="12157519" cy="683849"/>
            <a:chOff x="-3854" y="5569"/>
            <a:chExt cx="9145016" cy="826949"/>
          </a:xfrm>
        </p:grpSpPr>
        <p:pic>
          <p:nvPicPr>
            <p:cNvPr id="15" name="Рисунок 4" descr="C:\Users\asus\Desktop\ScreenHunter_2.jpg"/>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2679" t="33953" r="6894" b="55220"/>
            <a:stretch/>
          </p:blipFill>
          <p:spPr bwMode="auto">
            <a:xfrm>
              <a:off x="-3854" y="5569"/>
              <a:ext cx="9145016" cy="8269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16" name="Рисунок 5"/>
            <p:cNvPicPr/>
            <p:nvPr/>
          </p:nvPicPr>
          <p:blipFill>
            <a:blip r:embed="rId5" cstate="print">
              <a:extLst>
                <a:ext uri="{28A0092B-C50C-407E-A947-70E740481C1C}">
                  <a14:useLocalDpi xmlns:a14="http://schemas.microsoft.com/office/drawing/2010/main" val="0"/>
                </a:ext>
              </a:extLst>
            </a:blip>
            <a:srcRect b="34521"/>
            <a:stretch>
              <a:fillRect/>
            </a:stretch>
          </p:blipFill>
          <p:spPr bwMode="auto">
            <a:xfrm>
              <a:off x="349055" y="117988"/>
              <a:ext cx="548892" cy="578672"/>
            </a:xfrm>
            <a:prstGeom prst="rect">
              <a:avLst/>
            </a:prstGeom>
            <a:noFill/>
            <a:ln>
              <a:noFill/>
            </a:ln>
          </p:spPr>
        </p:pic>
        <p:sp>
          <p:nvSpPr>
            <p:cNvPr id="17" name="Поле 2"/>
            <p:cNvSpPr txBox="1">
              <a:spLocks noChangeArrowheads="1"/>
            </p:cNvSpPr>
            <p:nvPr/>
          </p:nvSpPr>
          <p:spPr bwMode="auto">
            <a:xfrm>
              <a:off x="965665" y="96443"/>
              <a:ext cx="3602990" cy="67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75617" tIns="37808" rIns="75617" bIns="37808" anchor="t" anchorCtr="0" upright="1">
              <a:noAutofit/>
            </a:bodyPr>
            <a:lstStyle/>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AR ETN</a:t>
              </a:r>
              <a:endParaRPr lang="en-US" sz="910" dirty="0">
                <a:latin typeface="Times New Roman" pitchFamily="18" charset="0"/>
                <a:ea typeface="Calibri" panose="020F0502020204030204" pitchFamily="34" charset="0"/>
                <a:cs typeface="Times New Roman" pitchFamily="18" charset="0"/>
              </a:endParaRPr>
            </a:p>
            <a:p>
              <a:pPr>
                <a:lnSpc>
                  <a:spcPct val="107000"/>
                </a:lnSpc>
              </a:pPr>
              <a:r>
                <a:rPr lang="az-Latn-AZ" sz="1323" dirty="0">
                  <a:solidFill>
                    <a:srgbClr val="FFFFFF"/>
                  </a:solidFill>
                  <a:latin typeface="Times New Roman" pitchFamily="18" charset="0"/>
                  <a:ea typeface="Calibri" panose="020F0502020204030204" pitchFamily="34" charset="0"/>
                  <a:cs typeface="Times New Roman" pitchFamily="18" charset="0"/>
                </a:rPr>
                <a:t>İQTİSADİYYAT İNSTİTUTU</a:t>
              </a:r>
              <a:endParaRPr lang="en-US" sz="910" dirty="0">
                <a:latin typeface="Times New Roman" pitchFamily="18" charset="0"/>
                <a:ea typeface="Calibri" panose="020F0502020204030204" pitchFamily="34" charset="0"/>
                <a:cs typeface="Times New Roman" pitchFamily="18" charset="0"/>
              </a:endParaRPr>
            </a:p>
          </p:txBody>
        </p:sp>
      </p:grpSp>
      <p:sp>
        <p:nvSpPr>
          <p:cNvPr id="19" name="Rectangle 18"/>
          <p:cNvSpPr/>
          <p:nvPr/>
        </p:nvSpPr>
        <p:spPr>
          <a:xfrm>
            <a:off x="2232494" y="871930"/>
            <a:ext cx="9912282" cy="523220"/>
          </a:xfrm>
          <a:prstGeom prst="rect">
            <a:avLst/>
          </a:prstGeom>
          <a:noFill/>
        </p:spPr>
        <p:txBody>
          <a:bodyPr wrap="square">
            <a:spAutoFit/>
          </a:bodyPr>
          <a:lstStyle/>
          <a:p>
            <a:pPr lvl="0" algn="r"/>
            <a:r>
              <a:rPr lang="az-Latn-AZ" sz="2800" b="1" spc="20" dirty="0">
                <a:solidFill>
                  <a:srgbClr val="860000"/>
                </a:solidFill>
                <a:latin typeface="Times New Roman" pitchFamily="18" charset="0"/>
                <a:cs typeface="Times New Roman" pitchFamily="18" charset="0"/>
              </a:rPr>
              <a:t>SAYTIMIZ, YOUTUBE KANALIMIZ VƏ KİTABXANAMIZ</a:t>
            </a:r>
            <a:endParaRPr lang="ru-RU" sz="2800" spc="20" dirty="0">
              <a:solidFill>
                <a:srgbClr val="860000"/>
              </a:solidFill>
              <a:latin typeface="Times New Roman" pitchFamily="18" charset="0"/>
              <a:cs typeface="Times New Roman" pitchFamily="18" charset="0"/>
            </a:endParaRPr>
          </a:p>
        </p:txBody>
      </p:sp>
      <p:sp>
        <p:nvSpPr>
          <p:cNvPr id="20" name="TextBox 19">
            <a:extLst>
              <a:ext uri="{FF2B5EF4-FFF2-40B4-BE49-F238E27FC236}">
                <a16:creationId xmlns:a16="http://schemas.microsoft.com/office/drawing/2014/main" id="{F6ECC616-7328-4973-9149-B8C9D0632FC9}"/>
              </a:ext>
            </a:extLst>
          </p:cNvPr>
          <p:cNvSpPr txBox="1"/>
          <p:nvPr/>
        </p:nvSpPr>
        <p:spPr>
          <a:xfrm>
            <a:off x="263352" y="1493744"/>
            <a:ext cx="7416813" cy="2862322"/>
          </a:xfrm>
          <a:prstGeom prst="rect">
            <a:avLst/>
          </a:prstGeom>
          <a:noFill/>
        </p:spPr>
        <p:txBody>
          <a:bodyPr wrap="square">
            <a:spAutoFit/>
          </a:bodyPr>
          <a:lstStyle/>
          <a:p>
            <a:pPr marL="285750" indent="-285750" algn="just">
              <a:buFont typeface="Wingdings" pitchFamily="2" charset="2"/>
              <a:buChar char="ü"/>
            </a:pP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2025-ci ildə İnstitutun birbaşa fəaliyyəti ilə bağlı 200-ə yaxın xəbər hazırlanaraq İqtisadiyyat İnstitutunun “economics.org.az” İnternet saytında yerləşdirilib. </a:t>
            </a:r>
          </a:p>
          <a:p>
            <a:pPr algn="just"/>
            <a:endPar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endParaRPr>
          </a:p>
          <a:p>
            <a:pPr marL="285750" indent="-285750" algn="just">
              <a:buFont typeface="Wingdings" pitchFamily="2" charset="2"/>
              <a:buChar char="ü"/>
            </a:pP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202</a:t>
            </a: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5</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-c</a:t>
            </a: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ildə</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tam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yenilənmiş</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dizaynla</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fəaliyyətə</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başlayan</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İnstitutun</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b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r>
              <a:rPr lang="en-US"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“economics.org.az” </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İnternet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saytına</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daxilolma</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və</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baxış</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sayı</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1,2 </a:t>
            </a:r>
            <a:r>
              <a:rPr lang="en-US" spc="20" dirty="0" err="1">
                <a:solidFill>
                  <a:srgbClr val="000066"/>
                </a:solidFill>
                <a:latin typeface="Times New Roman" panose="02020603050405020304" pitchFamily="18" charset="0"/>
                <a:ea typeface="Cambria" panose="02040503050406030204" pitchFamily="18" charset="0"/>
                <a:cs typeface="Times New Roman" panose="02020603050405020304" pitchFamily="18" charset="0"/>
              </a:rPr>
              <a:t>milyon</a:t>
            </a: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u</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ötmüşdür</a:t>
            </a:r>
            <a:r>
              <a:rPr lang="en-US"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a:t>
            </a: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 </a:t>
            </a:r>
          </a:p>
          <a:p>
            <a:pPr algn="just"/>
            <a:endPar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endParaRPr>
          </a:p>
          <a:p>
            <a:pPr marL="285750" indent="-285750" algn="just">
              <a:buFont typeface="Wingdings" pitchFamily="2" charset="2"/>
              <a:buChar char="ü"/>
            </a:pP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İngilisdilli versiyada İnstitutun öz tədqiqatlarına baxışlar üstünlük</a:t>
            </a:r>
            <a:b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br>
            <a:r>
              <a:rPr lang="az-Latn-AZ" spc="20" dirty="0">
                <a:solidFill>
                  <a:srgbClr val="000066"/>
                </a:solidFill>
                <a:latin typeface="Times New Roman" panose="02020603050405020304" pitchFamily="18" charset="0"/>
                <a:ea typeface="Cambria" panose="02040503050406030204" pitchFamily="18" charset="0"/>
                <a:cs typeface="Times New Roman" panose="02020603050405020304" pitchFamily="18" charset="0"/>
              </a:rPr>
              <a:t>təşkil edir.</a:t>
            </a:r>
          </a:p>
        </p:txBody>
      </p:sp>
      <p:sp>
        <p:nvSpPr>
          <p:cNvPr id="23" name="TextBox 22">
            <a:extLst>
              <a:ext uri="{FF2B5EF4-FFF2-40B4-BE49-F238E27FC236}">
                <a16:creationId xmlns:a16="http://schemas.microsoft.com/office/drawing/2014/main" id="{94950787-97E4-42AD-9139-0E787E623889}"/>
              </a:ext>
            </a:extLst>
          </p:cNvPr>
          <p:cNvSpPr txBox="1"/>
          <p:nvPr/>
        </p:nvSpPr>
        <p:spPr>
          <a:xfrm>
            <a:off x="407368" y="4509120"/>
            <a:ext cx="7416814" cy="954107"/>
          </a:xfrm>
          <a:prstGeom prst="rect">
            <a:avLst/>
          </a:prstGeom>
          <a:noFill/>
        </p:spPr>
        <p:txBody>
          <a:bodyPr wrap="square">
            <a:spAutoFit/>
          </a:bodyPr>
          <a:lstStyle/>
          <a:p>
            <a:pPr marL="285750" indent="-285750" algn="just">
              <a:spcBef>
                <a:spcPts val="600"/>
              </a:spcBef>
              <a:buFont typeface="Wingdings" pitchFamily="2" charset="2"/>
              <a:buChar char="ü"/>
            </a:pP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YouTube kanalı</a:t>
            </a:r>
            <a:r>
              <a:rPr lang="az-Latn-AZ" dirty="0">
                <a:solidFill>
                  <a:srgbClr val="000066"/>
                </a:solidFill>
                <a:latin typeface="Times New Roman" panose="02020603050405020304" pitchFamily="18" charset="0"/>
                <a:cs typeface="Times New Roman" panose="02020603050405020304" pitchFamily="18" charset="0"/>
              </a:rPr>
              <a:t>nda, çoxu alimlərimizin TV-kanallardakı müsahibələri və ekspert qismində </a:t>
            </a:r>
            <a:r>
              <a:rPr lang="az-Latn-AZ" dirty="0">
                <a:solidFill>
                  <a:srgbClr val="000066"/>
                </a:solidFill>
                <a:latin typeface="Times New Roman" panose="02020603050405020304" pitchFamily="18" charset="0"/>
                <a:ea typeface="Times New Roman" panose="02020603050405020304" pitchFamily="18" charset="0"/>
                <a:cs typeface="Times New Roman" panose="02020603050405020304" pitchFamily="18" charset="0"/>
              </a:rPr>
              <a:t>çıxışları olmaqla, </a:t>
            </a:r>
            <a:r>
              <a:rPr lang="az-Latn-AZ" b="1" dirty="0">
                <a:solidFill>
                  <a:srgbClr val="000066"/>
                </a:solidFill>
                <a:latin typeface="Times New Roman" panose="02020603050405020304" pitchFamily="18" charset="0"/>
                <a:ea typeface="Times New Roman" panose="02020603050405020304" pitchFamily="18" charset="0"/>
                <a:cs typeface="Times New Roman" panose="02020603050405020304" pitchFamily="18" charset="0"/>
              </a:rPr>
              <a:t>176</a:t>
            </a:r>
            <a:r>
              <a:rPr lang="az-Latn-AZ"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az-Latn-AZ" b="1" dirty="0">
                <a:solidFill>
                  <a:srgbClr val="000066"/>
                </a:solidFill>
                <a:effectLst/>
                <a:latin typeface="Times New Roman" panose="02020603050405020304" pitchFamily="18" charset="0"/>
                <a:ea typeface="Times New Roman" panose="02020603050405020304" pitchFamily="18" charset="0"/>
                <a:cs typeface="Times New Roman" panose="02020603050405020304" pitchFamily="18" charset="0"/>
              </a:rPr>
              <a:t>(2025-ci ildə – 3)</a:t>
            </a:r>
            <a:r>
              <a:rPr lang="az-Latn-AZ" dirty="0">
                <a:solidFill>
                  <a:srgbClr val="000066"/>
                </a:solidFill>
                <a:effectLst/>
                <a:latin typeface="Times New Roman" panose="02020603050405020304" pitchFamily="18" charset="0"/>
                <a:ea typeface="Times New Roman" panose="02020603050405020304" pitchFamily="18" charset="0"/>
                <a:cs typeface="Times New Roman" panose="02020603050405020304" pitchFamily="18" charset="0"/>
              </a:rPr>
              <a:t> video-material yerləşdirilmişdir.</a:t>
            </a:r>
            <a:endParaRPr lang="en-US" dirty="0">
              <a:solidFill>
                <a:srgbClr val="000066"/>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0" y="6554497"/>
            <a:ext cx="12192000" cy="338554"/>
          </a:xfrm>
          <a:prstGeom prst="rect">
            <a:avLst/>
          </a:prstGeom>
          <a:gradFill flip="none" rotWithShape="1">
            <a:gsLst>
              <a:gs pos="26000">
                <a:srgbClr val="6A9CCB"/>
              </a:gs>
              <a:gs pos="42000">
                <a:schemeClr val="accent5">
                  <a:lumMod val="75000"/>
                </a:schemeClr>
              </a:gs>
              <a:gs pos="0">
                <a:schemeClr val="accent5">
                  <a:lumMod val="60000"/>
                  <a:lumOff val="40000"/>
                </a:schemeClr>
              </a:gs>
              <a:gs pos="7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r"/>
            <a:r>
              <a:rPr lang="en-US" sz="1400" b="1" dirty="0">
                <a:solidFill>
                  <a:srgbClr val="000066"/>
                </a:solidFill>
                <a:latin typeface="Cambria" panose="02040503050406030204" pitchFamily="18" charset="0"/>
              </a:rPr>
              <a:t>www.economics.</a:t>
            </a:r>
            <a:r>
              <a:rPr lang="az-Latn-AZ" sz="1400" b="1" dirty="0">
                <a:solidFill>
                  <a:srgbClr val="000066"/>
                </a:solidFill>
                <a:latin typeface="Cambria" panose="02040503050406030204" pitchFamily="18" charset="0"/>
              </a:rPr>
              <a:t>org</a:t>
            </a:r>
            <a:r>
              <a:rPr lang="en-US" sz="1400" b="1" dirty="0">
                <a:solidFill>
                  <a:srgbClr val="000066"/>
                </a:solidFill>
                <a:latin typeface="Cambria" panose="02040503050406030204" pitchFamily="18" charset="0"/>
              </a:rPr>
              <a:t>.</a:t>
            </a:r>
            <a:r>
              <a:rPr lang="en-US" sz="1400" b="1" dirty="0" err="1">
                <a:solidFill>
                  <a:srgbClr val="000066"/>
                </a:solidFill>
                <a:latin typeface="Cambria" panose="02040503050406030204" pitchFamily="18" charset="0"/>
              </a:rPr>
              <a:t>az</a:t>
            </a:r>
            <a:r>
              <a:rPr lang="az-Latn-AZ" sz="1400" b="1" dirty="0">
                <a:solidFill>
                  <a:prstClr val="black"/>
                </a:solidFill>
                <a:latin typeface="Cambria" panose="02040503050406030204" pitchFamily="18" charset="0"/>
              </a:rPr>
              <a:t>      </a:t>
            </a:r>
            <a:r>
              <a:rPr lang="az-Latn-AZ" sz="1400" b="1" i="1" dirty="0">
                <a:solidFill>
                  <a:prstClr val="black"/>
                </a:solidFill>
                <a:latin typeface="Cambria" panose="02040503050406030204" pitchFamily="18" charset="0"/>
              </a:rPr>
              <a:t>                                                                                                                                                        </a:t>
            </a:r>
            <a:r>
              <a:rPr lang="en-US" sz="1400" b="1" i="1" dirty="0">
                <a:solidFill>
                  <a:prstClr val="black"/>
                </a:solidFill>
                <a:latin typeface="Cambria" panose="02040503050406030204" pitchFamily="18" charset="0"/>
              </a:rPr>
              <a:t>                                              </a:t>
            </a:r>
            <a:r>
              <a:rPr lang="en-US" sz="1600" i="1" dirty="0">
                <a:solidFill>
                  <a:srgbClr val="D9E6FF"/>
                </a:solidFill>
                <a:latin typeface="Times New Roman" panose="02020603050405020304" pitchFamily="18" charset="0"/>
                <a:cs typeface="Times New Roman" panose="02020603050405020304" pitchFamily="18" charset="0"/>
              </a:rPr>
              <a:t>15 </a:t>
            </a:r>
            <a:r>
              <a:rPr lang="az-Latn-AZ" sz="1600" i="1" dirty="0">
                <a:solidFill>
                  <a:srgbClr val="D9E6FF"/>
                </a:solidFill>
                <a:latin typeface="Times New Roman" panose="02020603050405020304" pitchFamily="18" charset="0"/>
                <a:cs typeface="Times New Roman" panose="02020603050405020304" pitchFamily="18" charset="0"/>
              </a:rPr>
              <a:t>dekabr 2025-ci il</a:t>
            </a:r>
          </a:p>
        </p:txBody>
      </p:sp>
      <p:sp>
        <p:nvSpPr>
          <p:cNvPr id="21" name="TextBox 20">
            <a:extLst>
              <a:ext uri="{FF2B5EF4-FFF2-40B4-BE49-F238E27FC236}">
                <a16:creationId xmlns:a16="http://schemas.microsoft.com/office/drawing/2014/main" id="{D475A0B7-2B56-4707-AF9D-AD36C302BD9C}"/>
              </a:ext>
            </a:extLst>
          </p:cNvPr>
          <p:cNvSpPr txBox="1"/>
          <p:nvPr/>
        </p:nvSpPr>
        <p:spPr>
          <a:xfrm>
            <a:off x="407368" y="5608104"/>
            <a:ext cx="10945216" cy="369332"/>
          </a:xfrm>
          <a:prstGeom prst="rect">
            <a:avLst/>
          </a:prstGeom>
          <a:noFill/>
        </p:spPr>
        <p:txBody>
          <a:bodyPr wrap="square">
            <a:spAutoFit/>
          </a:bodyPr>
          <a:lstStyle/>
          <a:p>
            <a:pPr marL="285750" indent="-285750" algn="just">
              <a:spcBef>
                <a:spcPts val="600"/>
              </a:spcBef>
              <a:buFont typeface="Wingdings" pitchFamily="2" charset="2"/>
              <a:buChar char="ü"/>
            </a:pPr>
            <a:r>
              <a:rPr lang="az-Latn-AZ" dirty="0">
                <a:solidFill>
                  <a:srgbClr val="1A0670"/>
                </a:solidFill>
                <a:effectLst/>
                <a:latin typeface="Times New Roman" panose="02020603050405020304" pitchFamily="18" charset="0"/>
                <a:ea typeface="Cambria" panose="02040503050406030204" pitchFamily="18" charset="0"/>
                <a:cs typeface="Times New Roman" panose="02020603050405020304" pitchFamily="18" charset="0"/>
              </a:rPr>
              <a:t>İl ərzində </a:t>
            </a:r>
            <a:r>
              <a:rPr lang="az-Latn-AZ" b="1" dirty="0">
                <a:solidFill>
                  <a:schemeClr val="accent2">
                    <a:lumMod val="50000"/>
                  </a:schemeClr>
                </a:solidFill>
                <a:latin typeface="Times New Roman" panose="02020603050405020304" pitchFamily="18" charset="0"/>
                <a:ea typeface="Cambria" panose="02040503050406030204" pitchFamily="18" charset="0"/>
                <a:cs typeface="Times New Roman" panose="02020603050405020304" pitchFamily="18" charset="0"/>
              </a:rPr>
              <a:t>Kitabxanamızın fondu</a:t>
            </a:r>
            <a:r>
              <a:rPr lang="az-Latn-AZ" dirty="0">
                <a:solidFill>
                  <a:srgbClr val="1A0670"/>
                </a:solidFill>
                <a:latin typeface="Times New Roman" panose="02020603050405020304" pitchFamily="18" charset="0"/>
                <a:ea typeface="Cambria" panose="02040503050406030204" pitchFamily="18" charset="0"/>
                <a:cs typeface="Times New Roman" panose="02020603050405020304" pitchFamily="18" charset="0"/>
              </a:rPr>
              <a:t>na 50</a:t>
            </a:r>
            <a:r>
              <a:rPr lang="az-Latn-AZ" dirty="0">
                <a:solidFill>
                  <a:srgbClr val="1A0670"/>
                </a:solidFill>
                <a:effectLst/>
                <a:latin typeface="Times New Roman" panose="02020603050405020304" pitchFamily="18" charset="0"/>
                <a:ea typeface="Cambria" panose="02040503050406030204" pitchFamily="18" charset="0"/>
                <a:cs typeface="Times New Roman" panose="02020603050405020304" pitchFamily="18" charset="0"/>
              </a:rPr>
              <a:t> nüsxə ədəbiyyat daxil olmuşdur.</a:t>
            </a:r>
            <a:endParaRPr lang="ru-RU" dirty="0">
              <a:solidFill>
                <a:srgbClr val="1A0670"/>
              </a:solidFill>
              <a:effectLst/>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1641"/>
          <a:stretch/>
        </p:blipFill>
        <p:spPr>
          <a:xfrm>
            <a:off x="7896200" y="1493744"/>
            <a:ext cx="3888432" cy="4743568"/>
          </a:xfrm>
          <a:prstGeom prst="rect">
            <a:avLst/>
          </a:prstGeom>
        </p:spPr>
      </p:pic>
    </p:spTree>
    <p:extLst>
      <p:ext uri="{BB962C8B-B14F-4D97-AF65-F5344CB8AC3E}">
        <p14:creationId xmlns:p14="http://schemas.microsoft.com/office/powerpoint/2010/main" val="888391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3392" y="692696"/>
            <a:ext cx="10972800" cy="4525963"/>
          </a:xfrm>
        </p:spPr>
        <p:txBody>
          <a:bodyPr anchor="ctr">
            <a:normAutofit/>
          </a:bodyPr>
          <a:lstStyle/>
          <a:p>
            <a:pPr marL="0" indent="0" algn="ctr">
              <a:buNone/>
            </a:pPr>
            <a:br>
              <a:rPr lang="az-Latn-AZ" sz="4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br>
            <a:r>
              <a:rPr lang="az-Latn-AZ" sz="4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Diqqətinizə görə</a:t>
            </a:r>
          </a:p>
          <a:p>
            <a:pPr marL="0" indent="0" algn="ctr">
              <a:buNone/>
            </a:pPr>
            <a:r>
              <a:rPr lang="az-Latn-AZ" sz="4000" b="1" dirty="0">
                <a:solidFill>
                  <a:srgbClr val="860000"/>
                </a:solidFill>
                <a:latin typeface="Times New Roman" panose="02020603050405020304" pitchFamily="18" charset="0"/>
                <a:ea typeface="Cambria" panose="02040503050406030204" pitchFamily="18" charset="0"/>
                <a:cs typeface="Times New Roman" panose="02020603050405020304" pitchFamily="18" charset="0"/>
              </a:rPr>
              <a:t> təşəkkür edirəm!</a:t>
            </a:r>
          </a:p>
        </p:txBody>
      </p:sp>
    </p:spTree>
    <p:extLst>
      <p:ext uri="{BB962C8B-B14F-4D97-AF65-F5344CB8AC3E}">
        <p14:creationId xmlns:p14="http://schemas.microsoft.com/office/powerpoint/2010/main" val="174527189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9061</TotalTime>
  <Words>6059</Words>
  <Application>Microsoft Office PowerPoint</Application>
  <PresentationFormat>Широкоэкранный</PresentationFormat>
  <Paragraphs>712</Paragraphs>
  <Slides>42</Slides>
  <Notes>18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vt:lpstr>
      <vt:lpstr>Calibri</vt:lpstr>
      <vt:lpstr>Cambria</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ELMİ NƏTİCƏLƏRİMİZ</vt:lpstr>
      <vt:lpstr>ELMİ NƏTİCƏLƏRİMİZ</vt:lpstr>
      <vt:lpstr>ELMİ NƏTİCƏLƏRİMİZ</vt:lpstr>
      <vt:lpstr>ELMİ NƏTİCƏLƏRİMİZ</vt:lpstr>
      <vt:lpstr>ELMİ NƏTİCƏLƏRİMİZ</vt:lpstr>
      <vt:lpstr>ELMİ NƏTİCƏLƏRİMİZ</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933</cp:revision>
  <cp:lastPrinted>2025-12-10T09:11:45Z</cp:lastPrinted>
  <dcterms:created xsi:type="dcterms:W3CDTF">2021-10-12T06:33:21Z</dcterms:created>
  <dcterms:modified xsi:type="dcterms:W3CDTF">2025-12-15T10:22:26Z</dcterms:modified>
</cp:coreProperties>
</file>